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1"/>
  </p:notesMasterIdLst>
  <p:sldIdLst>
    <p:sldId id="256" r:id="rId2"/>
    <p:sldId id="264" r:id="rId3"/>
    <p:sldId id="285" r:id="rId4"/>
    <p:sldId id="265" r:id="rId5"/>
    <p:sldId id="277" r:id="rId6"/>
    <p:sldId id="278" r:id="rId7"/>
    <p:sldId id="266" r:id="rId8"/>
    <p:sldId id="267" r:id="rId9"/>
    <p:sldId id="269" r:id="rId10"/>
    <p:sldId id="270" r:id="rId11"/>
    <p:sldId id="271" r:id="rId12"/>
    <p:sldId id="272" r:id="rId13"/>
    <p:sldId id="273" r:id="rId14"/>
    <p:sldId id="282" r:id="rId15"/>
    <p:sldId id="274" r:id="rId16"/>
    <p:sldId id="275" r:id="rId17"/>
    <p:sldId id="283" r:id="rId18"/>
    <p:sldId id="284" r:id="rId19"/>
    <p:sldId id="281" r:id="rId2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07" autoAdjust="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7BDEC-13CE-48F6-B93D-C428E48F69DE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7C525-E769-4DB2-AC85-126DFBF97BBE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1</a:t>
            </a:fld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2</a:t>
            </a:fld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3</a:t>
            </a:fld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4</a:t>
            </a:fld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5</a:t>
            </a:fld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6</a:t>
            </a:fld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7</a:t>
            </a:fld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8</a:t>
            </a:fld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9</a:t>
            </a:fld>
            <a:endParaRPr lang="de-DE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10</a:t>
            </a:fld>
            <a:endParaRPr lang="de-D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11</a:t>
            </a:fld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12</a:t>
            </a:fld>
            <a:endParaRPr lang="de-DE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13</a:t>
            </a:fld>
            <a:endParaRPr lang="de-DE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14</a:t>
            </a:fld>
            <a:endParaRPr lang="de-DE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15</a:t>
            </a:fld>
            <a:endParaRPr lang="de-DE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16</a:t>
            </a:fld>
            <a:endParaRPr lang="de-DE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17</a:t>
            </a:fld>
            <a:endParaRPr lang="de-DE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18</a:t>
            </a:fld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7C525-E769-4DB2-AC85-126DFBF97BBE}" type="slidenum">
              <a:rPr lang="de-DE" smtClean="0"/>
              <a:pPr/>
              <a:t>19</a:t>
            </a:fld>
            <a:endParaRPr 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23F6-03B5-4651-B012-F8956D6FA9BC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3A05-1DF6-4C47-95EA-3BAB2AD8DED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23F6-03B5-4651-B012-F8956D6FA9BC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3A05-1DF6-4C47-95EA-3BAB2AD8DED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23F6-03B5-4651-B012-F8956D6FA9BC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3A05-1DF6-4C47-95EA-3BAB2AD8DED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23F6-03B5-4651-B012-F8956D6FA9BC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3A05-1DF6-4C47-95EA-3BAB2AD8DED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23F6-03B5-4651-B012-F8956D6FA9BC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3A05-1DF6-4C47-95EA-3BAB2AD8DED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23F6-03B5-4651-B012-F8956D6FA9BC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3A05-1DF6-4C47-95EA-3BAB2AD8DED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23F6-03B5-4651-B012-F8956D6FA9BC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3A05-1DF6-4C47-95EA-3BAB2AD8DED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23F6-03B5-4651-B012-F8956D6FA9BC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3A05-1DF6-4C47-95EA-3BAB2AD8DED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23F6-03B5-4651-B012-F8956D6FA9BC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3A05-1DF6-4C47-95EA-3BAB2AD8DED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23F6-03B5-4651-B012-F8956D6FA9BC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3A05-1DF6-4C47-95EA-3BAB2AD8DED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23F6-03B5-4651-B012-F8956D6FA9BC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3A05-1DF6-4C47-95EA-3BAB2AD8DED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323F6-03B5-4651-B012-F8956D6FA9BC}" type="datetimeFigureOut">
              <a:rPr lang="de-DE" smtClean="0"/>
              <a:pPr/>
              <a:t>10.06.2013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53A05-1DF6-4C47-95EA-3BAB2AD8DED8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r.kirmse@es-rm.eu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rheinmain.wordpress.com/" TargetMode="External"/><Relationship Id="rId5" Type="http://schemas.openxmlformats.org/officeDocument/2006/relationships/hyperlink" Target="http://es-rm.oliverasp.co.uk/library" TargetMode="External"/><Relationship Id="rId4" Type="http://schemas.openxmlformats.org/officeDocument/2006/relationships/hyperlink" Target="http://www.es-rm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4800" b="1" dirty="0" smtClean="0">
                <a:solidFill>
                  <a:srgbClr val="002060"/>
                </a:solidFill>
              </a:rPr>
              <a:t>Von Schulbibliotheken lernen</a:t>
            </a:r>
            <a:endParaRPr lang="de-DE" sz="4800" b="1" dirty="0">
              <a:solidFill>
                <a:srgbClr val="002060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03648" y="3573016"/>
            <a:ext cx="6400800" cy="828684"/>
          </a:xfrm>
        </p:spPr>
        <p:txBody>
          <a:bodyPr>
            <a:normAutofit/>
          </a:bodyPr>
          <a:lstStyle/>
          <a:p>
            <a:r>
              <a:rPr lang="de-DE" sz="4800" b="1" dirty="0" smtClean="0">
                <a:solidFill>
                  <a:srgbClr val="C00000"/>
                </a:solidFill>
              </a:rPr>
              <a:t>… heißt Siegen lernen?</a:t>
            </a:r>
          </a:p>
        </p:txBody>
      </p:sp>
      <p:pic>
        <p:nvPicPr>
          <p:cNvPr id="4" name="Grafik 3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785794"/>
            <a:ext cx="3952875" cy="100965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0" y="501317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Sieben Thesen und Gegenthesen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267744" y="602128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von Renate Kirmse, Dipl.-Bibl. (FH)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These 1</a:t>
            </a:r>
            <a:endParaRPr lang="de-DE" sz="3600" b="1" dirty="0">
              <a:solidFill>
                <a:srgbClr val="002060"/>
              </a:solidFill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de-DE" sz="3000" b="1" dirty="0" smtClean="0">
                <a:solidFill>
                  <a:srgbClr val="0070C0"/>
                </a:solidFill>
              </a:rPr>
              <a:t>Schüler sind faul</a:t>
            </a: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  <p:pic>
        <p:nvPicPr>
          <p:cNvPr id="5" name="Grafik 4" descr="cartoon_hausaufgab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2500306"/>
            <a:ext cx="2805647" cy="3313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Gegenthese</a:t>
            </a:r>
            <a:endParaRPr lang="de-DE" sz="3600" b="1" dirty="0">
              <a:solidFill>
                <a:srgbClr val="002060"/>
              </a:solidFill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de-DE" b="1" dirty="0" smtClean="0">
                <a:solidFill>
                  <a:srgbClr val="0070C0"/>
                </a:solidFill>
              </a:rPr>
              <a:t>Schüler brauchen Unterstützung beim Lernen</a:t>
            </a:r>
          </a:p>
          <a:p>
            <a:pPr>
              <a:buNone/>
            </a:pPr>
            <a:endParaRPr lang="de-DE" sz="12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à"/>
            </a:pPr>
            <a:r>
              <a:rPr lang="de-DE" sz="2800" b="1" dirty="0" smtClean="0">
                <a:solidFill>
                  <a:schemeClr val="accent2">
                    <a:lumMod val="75000"/>
                  </a:schemeClr>
                </a:solidFill>
              </a:rPr>
              <a:t>Bibliothekspädagogik beginnt beim Bestandsaufbau!</a:t>
            </a:r>
          </a:p>
          <a:p>
            <a:pPr>
              <a:buNone/>
            </a:pPr>
            <a:endParaRPr lang="de-DE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  <p:pic>
        <p:nvPicPr>
          <p:cNvPr id="6" name="Grafik 5" descr="math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3500438"/>
            <a:ext cx="7572428" cy="271464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Gegenthese</a:t>
            </a:r>
            <a:endParaRPr lang="de-DE" sz="3600" b="1" dirty="0">
              <a:solidFill>
                <a:srgbClr val="002060"/>
              </a:solidFill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de-DE" b="1" dirty="0" smtClean="0">
                <a:solidFill>
                  <a:srgbClr val="0070C0"/>
                </a:solidFill>
              </a:rPr>
              <a:t>Schüler brauchen Unterstützung beim </a:t>
            </a:r>
            <a:r>
              <a:rPr lang="de-DE" b="1" u="sng" dirty="0" smtClean="0">
                <a:solidFill>
                  <a:srgbClr val="0070C0"/>
                </a:solidFill>
              </a:rPr>
              <a:t>selbstorganisierten</a:t>
            </a:r>
            <a:r>
              <a:rPr lang="de-DE" b="1" dirty="0" smtClean="0">
                <a:solidFill>
                  <a:srgbClr val="0070C0"/>
                </a:solidFill>
              </a:rPr>
              <a:t> Lernen</a:t>
            </a:r>
          </a:p>
          <a:p>
            <a:pPr>
              <a:buNone/>
            </a:pPr>
            <a:endParaRPr lang="de-DE" sz="12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à"/>
            </a:pPr>
            <a:r>
              <a:rPr lang="de-DE" sz="2800" b="1" dirty="0" smtClean="0">
                <a:solidFill>
                  <a:schemeClr val="accent2">
                    <a:lumMod val="75000"/>
                  </a:schemeClr>
                </a:solidFill>
              </a:rPr>
              <a:t>Ein adäquater Bestand und ein paar Veranstaltungen sind wichtig, machen aber alleine keine gute Bibliothekspädagogik aus.</a:t>
            </a:r>
          </a:p>
          <a:p>
            <a:pPr>
              <a:buFont typeface="Wingdings" pitchFamily="2" charset="2"/>
              <a:buChar char="à"/>
            </a:pPr>
            <a:r>
              <a:rPr lang="de-DE" sz="2800" b="1" dirty="0" smtClean="0">
                <a:solidFill>
                  <a:schemeClr val="accent2">
                    <a:lumMod val="75000"/>
                  </a:schemeClr>
                </a:solidFill>
              </a:rPr>
              <a:t>Um Lese-, Informations- und Medienkompetenz vermitteln zu können,  muss man selbst über diese Kompetenzen verfügen.</a:t>
            </a:r>
          </a:p>
          <a:p>
            <a:pPr>
              <a:buFont typeface="Wingdings" pitchFamily="2" charset="2"/>
              <a:buChar char="à"/>
            </a:pPr>
            <a:endParaRPr lang="de-DE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endParaRPr lang="de-DE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These 2</a:t>
            </a:r>
            <a:endParaRPr lang="de-DE" sz="3600" b="1" dirty="0">
              <a:solidFill>
                <a:srgbClr val="002060"/>
              </a:solidFill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de-DE" b="1" dirty="0" smtClean="0">
                <a:solidFill>
                  <a:srgbClr val="0070C0"/>
                </a:solidFill>
              </a:rPr>
              <a:t>Lehrer haben morgens recht und mittags frei!</a:t>
            </a: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de-DE" sz="1100" dirty="0" smtClean="0"/>
              <a:t>„Nachdenk-Würfel“: Unter anderem entlang der Freiburger </a:t>
            </a:r>
            <a:r>
              <a:rPr lang="de-DE" sz="1100" dirty="0" err="1" smtClean="0"/>
              <a:t>Bertoldstraße</a:t>
            </a:r>
            <a:r>
              <a:rPr lang="de-DE" sz="1100" dirty="0" smtClean="0"/>
              <a:t> haben junge Lehrerinnen und Lehrer in den vergangenen Wochen damit auf falsche Vorstellungen von ihrem Beruf hingewiesen. Foto: Bamberger</a:t>
            </a:r>
            <a:endParaRPr lang="de-DE" sz="1100" dirty="0" smtClean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  <p:pic>
        <p:nvPicPr>
          <p:cNvPr id="12" name="Grafik 11" descr="Nagel-Gallery Ak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7290" y="2071678"/>
            <a:ext cx="6194899" cy="3357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Gegenthese</a:t>
            </a:r>
            <a:endParaRPr lang="de-DE" sz="3600" b="1" dirty="0">
              <a:solidFill>
                <a:srgbClr val="002060"/>
              </a:solidFill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de-DE" sz="9000" b="1" dirty="0" smtClean="0">
                <a:solidFill>
                  <a:srgbClr val="0070C0"/>
                </a:solidFill>
              </a:rPr>
              <a:t>Lehrer brauchen eine Entlastung durch die Bibliothek, keine zusätzliche Arbeit</a:t>
            </a:r>
          </a:p>
          <a:p>
            <a:pPr>
              <a:buNone/>
            </a:pPr>
            <a:endParaRPr lang="de-DE" sz="2400" dirty="0" smtClean="0">
              <a:solidFill>
                <a:srgbClr val="002060"/>
              </a:solidFill>
            </a:endParaRPr>
          </a:p>
          <a:p>
            <a:pPr indent="0">
              <a:buFont typeface="Wingdings"/>
              <a:buChar char="à"/>
            </a:pPr>
            <a:r>
              <a:rPr lang="de-DE" sz="9200" b="1" dirty="0" smtClean="0">
                <a:solidFill>
                  <a:schemeClr val="accent2">
                    <a:lumMod val="75000"/>
                  </a:schemeClr>
                </a:solidFill>
              </a:rPr>
              <a:t>Projekt-Angebote für die Klassen</a:t>
            </a:r>
          </a:p>
          <a:p>
            <a:pPr indent="0">
              <a:buFont typeface="Wingdings"/>
              <a:buChar char="à"/>
            </a:pPr>
            <a:r>
              <a:rPr lang="de-DE" sz="9200" b="1" dirty="0" smtClean="0">
                <a:solidFill>
                  <a:schemeClr val="accent2">
                    <a:lumMod val="75000"/>
                  </a:schemeClr>
                </a:solidFill>
              </a:rPr>
              <a:t>Fertig ausgearbeitete Stunden-Planungen</a:t>
            </a:r>
          </a:p>
          <a:p>
            <a:pPr indent="0">
              <a:buFont typeface="Wingdings"/>
              <a:buChar char="à"/>
            </a:pPr>
            <a:r>
              <a:rPr lang="de-DE" sz="9200" b="1" dirty="0" smtClean="0">
                <a:solidFill>
                  <a:schemeClr val="accent2">
                    <a:lumMod val="75000"/>
                  </a:schemeClr>
                </a:solidFill>
              </a:rPr>
              <a:t>Vorbereitete Arbeitsblätter</a:t>
            </a:r>
          </a:p>
          <a:p>
            <a:pPr indent="0">
              <a:buFont typeface="Wingdings"/>
              <a:buChar char="à"/>
            </a:pPr>
            <a:r>
              <a:rPr lang="de-DE" sz="9200" b="1" dirty="0" smtClean="0">
                <a:solidFill>
                  <a:schemeClr val="accent2">
                    <a:lumMod val="75000"/>
                  </a:schemeClr>
                </a:solidFill>
              </a:rPr>
              <a:t>Team-Teaching Lehrer- Bibliothekar:</a:t>
            </a:r>
          </a:p>
          <a:p>
            <a:pPr indent="0"/>
            <a:r>
              <a:rPr lang="de-DE" sz="9200" dirty="0" smtClean="0">
                <a:solidFill>
                  <a:schemeClr val="accent2">
                    <a:lumMod val="75000"/>
                  </a:schemeClr>
                </a:solidFill>
              </a:rPr>
              <a:t> Bei der Vorbereitung von Lesungen</a:t>
            </a:r>
          </a:p>
          <a:p>
            <a:pPr indent="0"/>
            <a:r>
              <a:rPr lang="de-DE" sz="9200" dirty="0" smtClean="0">
                <a:solidFill>
                  <a:schemeClr val="accent2">
                    <a:lumMod val="75000"/>
                  </a:schemeClr>
                </a:solidFill>
              </a:rPr>
              <a:t> Für Buchpräsentationen</a:t>
            </a:r>
          </a:p>
          <a:p>
            <a:pPr indent="0"/>
            <a:r>
              <a:rPr lang="de-DE" sz="9200" dirty="0" smtClean="0">
                <a:solidFill>
                  <a:schemeClr val="accent2">
                    <a:lumMod val="75000"/>
                  </a:schemeClr>
                </a:solidFill>
              </a:rPr>
              <a:t> Für Recherche-Trainings</a:t>
            </a:r>
          </a:p>
          <a:p>
            <a:pPr indent="0"/>
            <a:r>
              <a:rPr lang="de-DE" sz="9200" dirty="0" smtClean="0">
                <a:solidFill>
                  <a:schemeClr val="accent2">
                    <a:lumMod val="75000"/>
                  </a:schemeClr>
                </a:solidFill>
              </a:rPr>
              <a:t> u.v.m.</a:t>
            </a:r>
            <a:endParaRPr lang="de-DE" sz="8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indent="0">
              <a:buNone/>
            </a:pPr>
            <a:endParaRPr lang="de-DE" sz="92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Wingdings"/>
              <a:buChar char="à"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These 3</a:t>
            </a:r>
            <a:endParaRPr lang="de-DE" sz="3600" b="1" dirty="0">
              <a:solidFill>
                <a:srgbClr val="002060"/>
              </a:solidFill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de-DE" sz="3600" b="1" dirty="0" smtClean="0">
                <a:solidFill>
                  <a:srgbClr val="0070C0"/>
                </a:solidFill>
              </a:rPr>
              <a:t>Lehrer wissen nicht wie „Bibliothek“ geht</a:t>
            </a:r>
          </a:p>
          <a:p>
            <a:pPr marL="514350" indent="-514350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350" indent="0">
              <a:buNone/>
            </a:pPr>
            <a:r>
              <a:rPr lang="de-DE" i="1" dirty="0" smtClean="0">
                <a:solidFill>
                  <a:schemeClr val="accent2">
                    <a:lumMod val="75000"/>
                  </a:schemeClr>
                </a:solidFill>
              </a:rPr>
              <a:t>Zitat Lehrer:</a:t>
            </a:r>
          </a:p>
          <a:p>
            <a:pPr marL="514350" indent="0">
              <a:buNone/>
            </a:pPr>
            <a:r>
              <a:rPr lang="de-DE" i="1" dirty="0" smtClean="0">
                <a:solidFill>
                  <a:schemeClr val="accent2">
                    <a:lumMod val="75000"/>
                  </a:schemeClr>
                </a:solidFill>
              </a:rPr>
              <a:t> „Das ist ja toll, dass es eine Lesung für meine Klasse gibt. Aber wie soll ich die Kinder vorbereiten? Ich habe keine Ahnung von sowas!“</a:t>
            </a: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Gegenthese</a:t>
            </a:r>
            <a:endParaRPr lang="de-DE" sz="3600" b="1" dirty="0">
              <a:solidFill>
                <a:srgbClr val="002060"/>
              </a:solidFill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de-DE" sz="3600" b="1" dirty="0" smtClean="0">
                <a:solidFill>
                  <a:srgbClr val="0070C0"/>
                </a:solidFill>
              </a:rPr>
              <a:t>Lehrer und Bibliothekare müssen voneinander lernen:</a:t>
            </a:r>
          </a:p>
          <a:p>
            <a:pPr marL="514350" indent="-514350">
              <a:buNone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</a:rPr>
              <a:t>Bibliothekare haben (hoffentlich):</a:t>
            </a:r>
          </a:p>
          <a:p>
            <a:pPr marL="514350" indent="-514350"/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Informationskompetenz</a:t>
            </a:r>
          </a:p>
          <a:p>
            <a:pPr marL="514350" indent="-514350"/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Medienkompetenz</a:t>
            </a:r>
          </a:p>
          <a:p>
            <a:pPr marL="514350" indent="-514350"/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Lese- und Literaturkompetenz</a:t>
            </a:r>
          </a:p>
          <a:p>
            <a:pPr marL="514350" indent="-514350"/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Kenntnisse der Medienwelt</a:t>
            </a: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Gegenthese</a:t>
            </a:r>
            <a:endParaRPr lang="de-DE" sz="3600" b="1" dirty="0">
              <a:solidFill>
                <a:srgbClr val="002060"/>
              </a:solidFill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marL="514350" indent="-514350" algn="ctr">
              <a:buNone/>
            </a:pPr>
            <a:r>
              <a:rPr lang="de-DE" sz="3900" b="1" dirty="0" smtClean="0">
                <a:solidFill>
                  <a:srgbClr val="0070C0"/>
                </a:solidFill>
              </a:rPr>
              <a:t>Lehrer und Bibliothekare können voneinander lernen:</a:t>
            </a:r>
          </a:p>
          <a:p>
            <a:pPr marL="514350" indent="-514350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350" indent="-514350">
              <a:buNone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</a:rPr>
              <a:t>Lehrer haben (hoffentlich):</a:t>
            </a:r>
          </a:p>
          <a:p>
            <a:pPr marL="514350" indent="-514350"/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Pädagogische Kompetenz</a:t>
            </a:r>
          </a:p>
          <a:p>
            <a:pPr marL="514350" indent="-514350"/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Didaktische Kompetenz</a:t>
            </a:r>
          </a:p>
          <a:p>
            <a:pPr marL="514350" indent="-514350"/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Fachliche Kompetenz</a:t>
            </a:r>
          </a:p>
          <a:p>
            <a:pPr marL="514350" indent="-514350"/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Sie bringen ihre Schüler in die Bibliothek</a:t>
            </a:r>
          </a:p>
          <a:p>
            <a:pPr marL="514350" indent="-514350"/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Sie kennen die Persönlichkeit ihrer Schüler</a:t>
            </a:r>
          </a:p>
          <a:p>
            <a:pPr marL="514350" indent="-514350" algn="ctr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These 4</a:t>
            </a:r>
            <a:endParaRPr lang="de-DE" sz="3600" b="1" dirty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9130"/>
          </a:xfrm>
        </p:spPr>
        <p:txBody>
          <a:bodyPr/>
          <a:lstStyle/>
          <a:p>
            <a:pPr>
              <a:buNone/>
            </a:pPr>
            <a:r>
              <a:rPr lang="de-DE" sz="3600" b="1" dirty="0" smtClean="0">
                <a:solidFill>
                  <a:srgbClr val="0070C0"/>
                </a:solidFill>
              </a:rPr>
              <a:t>Schüler sind anstrengend!</a:t>
            </a:r>
          </a:p>
          <a:p>
            <a:pPr>
              <a:buNone/>
            </a:pPr>
            <a:endParaRPr lang="de-DE" b="1" dirty="0">
              <a:solidFill>
                <a:srgbClr val="0070C0"/>
              </a:solidFill>
            </a:endParaRPr>
          </a:p>
        </p:txBody>
      </p:sp>
      <p:pic>
        <p:nvPicPr>
          <p:cNvPr id="8" name="Grafik 7" descr="Schüler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3286124"/>
            <a:ext cx="1928826" cy="3024007"/>
          </a:xfrm>
          <a:prstGeom prst="rect">
            <a:avLst/>
          </a:prstGeom>
        </p:spPr>
      </p:pic>
      <p:sp>
        <p:nvSpPr>
          <p:cNvPr id="12" name="Abgerundete rechteckige Legende 11"/>
          <p:cNvSpPr/>
          <p:nvPr/>
        </p:nvSpPr>
        <p:spPr>
          <a:xfrm>
            <a:off x="3000364" y="2571744"/>
            <a:ext cx="2000264" cy="1357322"/>
          </a:xfrm>
          <a:prstGeom prst="wedgeRoundRectCallout">
            <a:avLst>
              <a:gd name="adj1" fmla="val -65216"/>
              <a:gd name="adj2" fmla="val 4282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An manchen Tagen habe ich einfach keine Lust, anstrengend zu sein …</a:t>
            </a:r>
            <a:endParaRPr lang="de-DE" dirty="0"/>
          </a:p>
        </p:txBody>
      </p:sp>
      <p:pic>
        <p:nvPicPr>
          <p:cNvPr id="15" name="Grafik 14" descr="Cartoon-Clipart-Free-05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57818" y="3571876"/>
            <a:ext cx="2571768" cy="2571768"/>
          </a:xfrm>
          <a:prstGeom prst="rect">
            <a:avLst/>
          </a:prstGeom>
        </p:spPr>
      </p:pic>
      <p:sp>
        <p:nvSpPr>
          <p:cNvPr id="16" name="Abgerundete rechteckige Legende 15"/>
          <p:cNvSpPr/>
          <p:nvPr/>
        </p:nvSpPr>
        <p:spPr>
          <a:xfrm>
            <a:off x="6143636" y="1857364"/>
            <a:ext cx="1571636" cy="150019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Dann musst Du Dir eben mehr Mühe geben!!!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2643174" y="4929198"/>
            <a:ext cx="785818" cy="15001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8" name="Rechteck 17"/>
          <p:cNvSpPr/>
          <p:nvPr/>
        </p:nvSpPr>
        <p:spPr>
          <a:xfrm rot="5400000">
            <a:off x="5125485" y="5401890"/>
            <a:ext cx="785818" cy="15001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1428728" y="6429396"/>
            <a:ext cx="25003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/>
              <a:t>Quelle: www.clipproject.info</a:t>
            </a:r>
            <a:endParaRPr lang="de-DE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Gegenthese</a:t>
            </a:r>
            <a:endParaRPr lang="de-DE" sz="3600" b="1" dirty="0">
              <a:solidFill>
                <a:srgbClr val="002060"/>
              </a:solidFill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 marL="514350" indent="-514350" algn="ctr">
              <a:buNone/>
            </a:pPr>
            <a:r>
              <a:rPr lang="de-DE" b="1" dirty="0" smtClean="0">
                <a:solidFill>
                  <a:srgbClr val="0070C0"/>
                </a:solidFill>
              </a:rPr>
              <a:t>Schüler wollen Spaß an der Sache </a:t>
            </a:r>
          </a:p>
          <a:p>
            <a:pPr marL="514350" indent="-514350" algn="ctr">
              <a:buNone/>
            </a:pPr>
            <a:r>
              <a:rPr lang="de-DE" b="1" dirty="0" smtClean="0">
                <a:solidFill>
                  <a:srgbClr val="0070C0"/>
                </a:solidFill>
              </a:rPr>
              <a:t>– Bibliothekare auch!</a:t>
            </a:r>
          </a:p>
          <a:p>
            <a:pPr marL="514350" indent="-514350"/>
            <a:r>
              <a:rPr lang="de-DE" sz="2600" dirty="0" smtClean="0">
                <a:solidFill>
                  <a:schemeClr val="accent2">
                    <a:lumMod val="75000"/>
                  </a:schemeClr>
                </a:solidFill>
              </a:rPr>
              <a:t>Der Bestand muss alles abdecken: Freizeitinteressen und Lerninhalte gemäß des Lehrplans.</a:t>
            </a:r>
          </a:p>
          <a:p>
            <a:pPr marL="514350" indent="-514350"/>
            <a:r>
              <a:rPr lang="de-DE" sz="2600" dirty="0" smtClean="0">
                <a:solidFill>
                  <a:schemeClr val="accent2">
                    <a:lumMod val="75000"/>
                  </a:schemeClr>
                </a:solidFill>
              </a:rPr>
              <a:t>Der Bibliothekar als Nicht-Lehrer hat einen anderen Zugang zu den Schülern: er vergibt keine Noten!</a:t>
            </a:r>
          </a:p>
          <a:p>
            <a:pPr marL="514350" indent="-514350"/>
            <a:r>
              <a:rPr lang="de-DE" sz="2600" dirty="0" smtClean="0">
                <a:solidFill>
                  <a:schemeClr val="accent2">
                    <a:lumMod val="75000"/>
                  </a:schemeClr>
                </a:solidFill>
              </a:rPr>
              <a:t>Die Projekte bieten die Chance auf Lernen in einer anderen Umgebung, als dem Klassenzimmer.</a:t>
            </a:r>
          </a:p>
          <a:p>
            <a:pPr marL="514350" indent="-514350"/>
            <a:r>
              <a:rPr lang="de-DE" sz="2600" dirty="0" smtClean="0">
                <a:solidFill>
                  <a:schemeClr val="accent2">
                    <a:lumMod val="75000"/>
                  </a:schemeClr>
                </a:solidFill>
              </a:rPr>
              <a:t>Die Projekte bieten den Schülern einen anderen Lehrstil, als den gewohnten.</a:t>
            </a:r>
          </a:p>
          <a:p>
            <a:pPr marL="514350" indent="-514350"/>
            <a:r>
              <a:rPr lang="de-DE" sz="2600" dirty="0" smtClean="0">
                <a:solidFill>
                  <a:schemeClr val="accent2">
                    <a:lumMod val="75000"/>
                  </a:schemeClr>
                </a:solidFill>
              </a:rPr>
              <a:t>Die Projekte ermöglichen es neue, andere Methoden des Lernens auszuprobieren.</a:t>
            </a:r>
          </a:p>
          <a:p>
            <a:pPr marL="514350" indent="-514350"/>
            <a:r>
              <a:rPr lang="de-DE" sz="2600" dirty="0" smtClean="0">
                <a:solidFill>
                  <a:schemeClr val="accent2">
                    <a:lumMod val="75000"/>
                  </a:schemeClr>
                </a:solidFill>
              </a:rPr>
              <a:t>Die Projekte animieren (im Idealfall) zu selbstorganisiertem Lernen.</a:t>
            </a:r>
          </a:p>
          <a:p>
            <a:pPr marL="514350" indent="-514350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350" indent="-514350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350" indent="-514350" algn="ctr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These 5</a:t>
            </a:r>
            <a:endParaRPr lang="de-DE" sz="3600" b="1" dirty="0">
              <a:solidFill>
                <a:srgbClr val="002060"/>
              </a:solidFill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de-DE" sz="3600" b="1" dirty="0" smtClean="0">
                <a:solidFill>
                  <a:srgbClr val="0070C0"/>
                </a:solidFill>
              </a:rPr>
              <a:t>Ohne Moos nix los!</a:t>
            </a:r>
          </a:p>
          <a:p>
            <a:pPr marL="514350" indent="0">
              <a:buNone/>
            </a:pPr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Lesungen und andere Veranstaltungen kosten viel Geld. Pro Lesung kommen schnell 400,- bis 500,- EUR zusammen.</a:t>
            </a:r>
          </a:p>
          <a:p>
            <a:pPr marL="514350" indent="-514350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350" indent="-514350" algn="ctr">
              <a:buNone/>
            </a:pPr>
            <a:endParaRPr lang="de-DE" sz="3500" b="1" dirty="0" smtClean="0">
              <a:solidFill>
                <a:srgbClr val="002060"/>
              </a:solidFill>
            </a:endParaRPr>
          </a:p>
          <a:p>
            <a:pPr marL="514350" indent="-514350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350" indent="-514350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350" indent="-514350" algn="ctr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  <p:pic>
        <p:nvPicPr>
          <p:cNvPr id="5" name="Grafik 4" descr="Euro_banknot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4000504"/>
            <a:ext cx="2337350" cy="178595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857620" y="5857892"/>
            <a:ext cx="1571636" cy="21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/>
              <a:t>Quelle: Europäische Zentralbank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Gegenthese</a:t>
            </a:r>
            <a:endParaRPr lang="de-DE" sz="3600" b="1" dirty="0">
              <a:solidFill>
                <a:srgbClr val="002060"/>
              </a:solidFill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de-DE" sz="3600" b="1" dirty="0" smtClean="0">
                <a:solidFill>
                  <a:srgbClr val="0070C0"/>
                </a:solidFill>
              </a:rPr>
              <a:t>Zahlreiche Projekte kosten zwar Zeit, aber kein oder nur wenig Geld</a:t>
            </a:r>
          </a:p>
          <a:p>
            <a:pPr marL="514350" indent="-514350">
              <a:buNone/>
            </a:pPr>
            <a:r>
              <a:rPr lang="de-DE" sz="2400" b="1" dirty="0" smtClean="0">
                <a:solidFill>
                  <a:schemeClr val="accent2">
                    <a:lumMod val="75000"/>
                  </a:schemeClr>
                </a:solidFill>
              </a:rPr>
              <a:t>Beispiele: </a:t>
            </a:r>
          </a:p>
          <a:p>
            <a:pPr marL="514350" indent="-514350"/>
            <a:r>
              <a:rPr lang="de-DE" sz="2000" dirty="0" smtClean="0">
                <a:solidFill>
                  <a:schemeClr val="accent2">
                    <a:lumMod val="75000"/>
                  </a:schemeClr>
                </a:solidFill>
              </a:rPr>
              <a:t>Vorlesewoche: Vorleser lesen kostenlos. </a:t>
            </a:r>
          </a:p>
          <a:p>
            <a:pPr marL="514350" indent="-514350"/>
            <a:r>
              <a:rPr lang="de-DE" sz="2000" dirty="0" smtClean="0">
                <a:solidFill>
                  <a:schemeClr val="accent2">
                    <a:lumMod val="75000"/>
                  </a:schemeClr>
                </a:solidFill>
              </a:rPr>
              <a:t>Schulungen in Informationskompetenz: kostenlos.</a:t>
            </a:r>
          </a:p>
          <a:p>
            <a:pPr marL="514350" indent="-514350"/>
            <a:r>
              <a:rPr lang="de-DE" sz="2000" dirty="0" smtClean="0">
                <a:solidFill>
                  <a:schemeClr val="accent2">
                    <a:lumMod val="75000"/>
                  </a:schemeClr>
                </a:solidFill>
              </a:rPr>
              <a:t>Organisation von Vorlesewettbewerben: bis auf Buchpreis für den Sieger kostenlos.</a:t>
            </a:r>
          </a:p>
          <a:p>
            <a:pPr marL="514350" indent="-514350"/>
            <a:r>
              <a:rPr lang="de-DE" sz="2000" dirty="0" smtClean="0">
                <a:solidFill>
                  <a:schemeClr val="accent2">
                    <a:lumMod val="75000"/>
                  </a:schemeClr>
                </a:solidFill>
              </a:rPr>
              <a:t>Medienblog der Bibliothek für Beiträge von Kunden: kostenlos.</a:t>
            </a:r>
          </a:p>
          <a:p>
            <a:pPr marL="514350" indent="-514350"/>
            <a:r>
              <a:rPr lang="de-DE" sz="2000" dirty="0" smtClean="0">
                <a:solidFill>
                  <a:schemeClr val="accent2">
                    <a:lumMod val="75000"/>
                  </a:schemeClr>
                </a:solidFill>
              </a:rPr>
              <a:t>Bibliotheksführerschein: geringe Kopierkosten.</a:t>
            </a:r>
          </a:p>
          <a:p>
            <a:pPr marL="514350" indent="-514350"/>
            <a:r>
              <a:rPr lang="de-DE" sz="2000" dirty="0" smtClean="0">
                <a:solidFill>
                  <a:schemeClr val="accent2">
                    <a:lumMod val="75000"/>
                  </a:schemeClr>
                </a:solidFill>
              </a:rPr>
              <a:t>Schüler lesen für Schüler: kostenlos.</a:t>
            </a:r>
          </a:p>
          <a:p>
            <a:pPr marL="514350" indent="-514350"/>
            <a:r>
              <a:rPr lang="de-DE" sz="2000" dirty="0" smtClean="0">
                <a:solidFill>
                  <a:schemeClr val="accent2">
                    <a:lumMod val="75000"/>
                  </a:schemeClr>
                </a:solidFill>
              </a:rPr>
              <a:t>Richtig zitieren: Kostenlos.</a:t>
            </a:r>
            <a:endParaRPr lang="de-DE" b="1" dirty="0" smtClean="0">
              <a:solidFill>
                <a:srgbClr val="002060"/>
              </a:solidFill>
            </a:endParaRPr>
          </a:p>
          <a:p>
            <a:pPr marL="514350" indent="-514350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350" indent="-514350" algn="ctr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Gegenthese</a:t>
            </a:r>
            <a:endParaRPr lang="de-DE" sz="3600" b="1" dirty="0">
              <a:solidFill>
                <a:srgbClr val="002060"/>
              </a:solidFill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pPr marL="514350" indent="-514350" algn="ctr">
              <a:buNone/>
            </a:pPr>
            <a:r>
              <a:rPr lang="de-DE" sz="3800" b="1" dirty="0" smtClean="0">
                <a:solidFill>
                  <a:srgbClr val="0070C0"/>
                </a:solidFill>
              </a:rPr>
              <a:t>Geld ist überall (mehr oder weniger) da.</a:t>
            </a:r>
          </a:p>
          <a:p>
            <a:pPr marL="514350" indent="-514350" algn="ctr">
              <a:buNone/>
            </a:pPr>
            <a:r>
              <a:rPr lang="de-DE" sz="3800" b="1" dirty="0" smtClean="0">
                <a:solidFill>
                  <a:srgbClr val="0070C0"/>
                </a:solidFill>
              </a:rPr>
              <a:t>Die Frage ist, wer es bekommt!</a:t>
            </a:r>
          </a:p>
          <a:p>
            <a:pPr marL="514350" indent="-514350">
              <a:buNone/>
            </a:pPr>
            <a:endParaRPr lang="de-DE" sz="19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None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</a:rPr>
              <a:t>Das heißt:</a:t>
            </a:r>
          </a:p>
          <a:p>
            <a:pPr marL="514350" indent="-514350">
              <a:buNone/>
            </a:pPr>
            <a:endParaRPr lang="de-DE" sz="19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/>
            <a:r>
              <a:rPr lang="de-DE" sz="3300" dirty="0" smtClean="0">
                <a:solidFill>
                  <a:schemeClr val="accent2">
                    <a:lumMod val="75000"/>
                  </a:schemeClr>
                </a:solidFill>
              </a:rPr>
              <a:t>Ständiger Kontakt mit den Entscheidungsträgern.</a:t>
            </a:r>
          </a:p>
          <a:p>
            <a:pPr marL="514350" indent="-514350"/>
            <a:r>
              <a:rPr lang="de-DE" sz="3300" dirty="0" smtClean="0">
                <a:solidFill>
                  <a:schemeClr val="accent2">
                    <a:lumMod val="75000"/>
                  </a:schemeClr>
                </a:solidFill>
              </a:rPr>
              <a:t>Identifikation mit der Institution und ihren Zielen.</a:t>
            </a:r>
          </a:p>
          <a:p>
            <a:pPr marL="514350" indent="-514350"/>
            <a:r>
              <a:rPr lang="de-DE" sz="3300" dirty="0" smtClean="0">
                <a:solidFill>
                  <a:schemeClr val="accent2">
                    <a:lumMod val="75000"/>
                  </a:schemeClr>
                </a:solidFill>
              </a:rPr>
              <a:t>Mitarbeit in Arbeitsgruppen, Kommissionen usw.</a:t>
            </a:r>
          </a:p>
          <a:p>
            <a:pPr marL="514350" indent="-514350"/>
            <a:r>
              <a:rPr lang="de-DE" sz="3300" dirty="0" smtClean="0">
                <a:solidFill>
                  <a:schemeClr val="accent2">
                    <a:lumMod val="75000"/>
                  </a:schemeClr>
                </a:solidFill>
              </a:rPr>
              <a:t>Besonders wichtig: Informelle Begegnungen.</a:t>
            </a:r>
          </a:p>
          <a:p>
            <a:pPr marL="514350" indent="-514350">
              <a:buNone/>
            </a:pPr>
            <a:endParaRPr lang="de-DE" sz="1900" b="1" dirty="0" smtClean="0">
              <a:solidFill>
                <a:schemeClr val="accent2">
                  <a:lumMod val="75000"/>
                </a:schemeClr>
              </a:solidFill>
              <a:sym typeface="Wingdings" pitchFamily="2" charset="2"/>
            </a:endParaRPr>
          </a:p>
          <a:p>
            <a:pPr marL="514350" indent="-514350">
              <a:buNone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 Wer sich hinter seiner Ausleihtheke verbarrikadiert, wird bei der Verteilung des Kuchens vergessen!</a:t>
            </a:r>
            <a:endParaRPr lang="de-DE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de-DE" sz="2000" b="1" dirty="0" smtClean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de-DE" sz="2000" b="1" dirty="0" smtClean="0">
              <a:solidFill>
                <a:srgbClr val="002060"/>
              </a:solidFill>
            </a:endParaRPr>
          </a:p>
          <a:p>
            <a:pPr marL="514350" indent="-514350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350" indent="-514350" algn="ctr">
              <a:buNone/>
            </a:pPr>
            <a:endParaRPr lang="de-DE" sz="3500" b="1" dirty="0" smtClean="0">
              <a:solidFill>
                <a:srgbClr val="002060"/>
              </a:solidFill>
            </a:endParaRPr>
          </a:p>
          <a:p>
            <a:pPr marL="514350" indent="-514350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350" indent="-514350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 marL="514350" indent="-514350" algn="ctr">
              <a:buNone/>
            </a:pPr>
            <a:endParaRPr lang="de-DE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 descr="Cartoon-Clipart-Free-08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00232" y="2214554"/>
            <a:ext cx="3810000" cy="3810000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These 6</a:t>
            </a:r>
            <a:endParaRPr lang="de-DE" sz="3600" b="1" dirty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857224" y="1428736"/>
            <a:ext cx="66437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3200" b="1" dirty="0" smtClean="0">
                <a:solidFill>
                  <a:srgbClr val="0070C0"/>
                </a:solidFill>
              </a:rPr>
              <a:t>Da kommt ja doch keiner!</a:t>
            </a:r>
            <a:endParaRPr lang="de-DE" sz="3200" b="1" dirty="0">
              <a:solidFill>
                <a:srgbClr val="0070C0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143636" y="5500702"/>
            <a:ext cx="1714512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Gegenthese</a:t>
            </a:r>
            <a:endParaRPr lang="de-DE" sz="3600" b="1" dirty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None/>
            </a:pPr>
            <a:r>
              <a:rPr lang="de-DE" b="1" dirty="0" smtClean="0">
                <a:solidFill>
                  <a:srgbClr val="0070C0"/>
                </a:solidFill>
              </a:rPr>
              <a:t>a) 	Die Bibliothek gehört </a:t>
            </a:r>
            <a:r>
              <a:rPr lang="de-DE" b="1" u="sng" dirty="0" smtClean="0">
                <a:solidFill>
                  <a:srgbClr val="0070C0"/>
                </a:solidFill>
              </a:rPr>
              <a:t>in</a:t>
            </a:r>
            <a:r>
              <a:rPr lang="de-DE" b="1" dirty="0" smtClean="0">
                <a:solidFill>
                  <a:srgbClr val="0070C0"/>
                </a:solidFill>
              </a:rPr>
              <a:t> die Schule.</a:t>
            </a:r>
          </a:p>
          <a:p>
            <a:pPr marL="514350" indent="-514350">
              <a:buFont typeface="Wingdings"/>
              <a:buChar char="à"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Statt: Die Schule kommt in die Bibliothek.</a:t>
            </a:r>
          </a:p>
          <a:p>
            <a:pPr marL="514350" indent="-514350">
              <a:buNone/>
            </a:pPr>
            <a:endParaRPr lang="de-DE" b="1" dirty="0" smtClean="0">
              <a:solidFill>
                <a:schemeClr val="accent2">
                  <a:lumMod val="75000"/>
                </a:schemeClr>
              </a:solidFill>
              <a:sym typeface="Wingdings" pitchFamily="2" charset="2"/>
            </a:endParaRPr>
          </a:p>
          <a:p>
            <a:pPr marL="514350" indent="-514350">
              <a:buNone/>
            </a:pPr>
            <a:r>
              <a:rPr lang="de-DE" b="1" dirty="0" smtClean="0">
                <a:solidFill>
                  <a:srgbClr val="0070C0"/>
                </a:solidFill>
              </a:rPr>
              <a:t>b)	Tu Gutes und rede (immer und überall) davon!</a:t>
            </a:r>
          </a:p>
          <a:p>
            <a:pPr marL="514350" indent="-514350">
              <a:buFont typeface="Wingdings"/>
              <a:buChar char="à"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</a:rPr>
              <a:t>Öffentlichkeitsarbeit ist (über)lebenswichtig, sogar – oder gerade - innerhalb der Schule.</a:t>
            </a:r>
          </a:p>
          <a:p>
            <a:pPr marL="514350" indent="-514350">
              <a:buNone/>
            </a:pPr>
            <a:endParaRPr lang="de-DE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None/>
            </a:pPr>
            <a:r>
              <a:rPr lang="de-DE" b="1" dirty="0" smtClean="0">
                <a:solidFill>
                  <a:srgbClr val="0070C0"/>
                </a:solidFill>
              </a:rPr>
              <a:t>c)	Es ist wie im wirklichen Leben.</a:t>
            </a:r>
          </a:p>
          <a:p>
            <a:pPr marL="514350" indent="-514350">
              <a:buNone/>
            </a:pP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	 Probieren, scheitern. Wieder probieren, besser scheitern!</a:t>
            </a:r>
            <a:endParaRPr lang="de-DE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</a:rPr>
              <a:t>These 7</a:t>
            </a:r>
            <a:endParaRPr lang="de-DE" sz="3600" b="1" dirty="0">
              <a:solidFill>
                <a:srgbClr val="002060"/>
              </a:solidFill>
            </a:endParaRPr>
          </a:p>
        </p:txBody>
      </p:sp>
      <p:pic>
        <p:nvPicPr>
          <p:cNvPr id="10" name="Grafik 9" descr="ESRM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2517179" cy="642942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857224" y="1428736"/>
            <a:ext cx="6643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3600" b="1" dirty="0" smtClean="0">
                <a:solidFill>
                  <a:srgbClr val="0070C0"/>
                </a:solidFill>
              </a:rPr>
              <a:t>Dafür haben wir keine Zeit!</a:t>
            </a:r>
            <a:endParaRPr lang="de-DE" sz="36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Logo Computer Clipart Bild kostenlo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2357430"/>
            <a:ext cx="3619500" cy="3619500"/>
          </a:xfrm>
          <a:prstGeom prst="rect">
            <a:avLst/>
          </a:prstGeom>
          <a:noFill/>
        </p:spPr>
      </p:pic>
      <p:sp>
        <p:nvSpPr>
          <p:cNvPr id="11" name="Abgerundete rechteckige Legende 10"/>
          <p:cNvSpPr/>
          <p:nvPr/>
        </p:nvSpPr>
        <p:spPr>
          <a:xfrm>
            <a:off x="5429256" y="2143116"/>
            <a:ext cx="2643206" cy="1857388"/>
          </a:xfrm>
          <a:prstGeom prst="wedgeRoundRectCallout">
            <a:avLst>
              <a:gd name="adj1" fmla="val -86999"/>
              <a:gd name="adj2" fmla="val 4003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„Keine Zeit für Projekte! </a:t>
            </a:r>
          </a:p>
          <a:p>
            <a:pPr algn="ctr"/>
            <a:r>
              <a:rPr lang="de-DE" sz="2000" dirty="0" smtClean="0"/>
              <a:t>Muss mein ‚Was machst Du gerade‘ bei Facebook aktualisieren.“</a:t>
            </a:r>
            <a:endParaRPr lang="de-DE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rgbClr val="002060"/>
                </a:solidFill>
              </a:rPr>
              <a:t>Gegenthese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sz="3600" b="1" dirty="0" smtClean="0">
                <a:solidFill>
                  <a:srgbClr val="0070C0"/>
                </a:solidFill>
              </a:rPr>
              <a:t>Wer sich für Bibliothekspädagogik keine Zeit nimmt, dem sterben irgendwann die Kunden aus,</a:t>
            </a:r>
          </a:p>
          <a:p>
            <a:pPr>
              <a:buNone/>
            </a:pPr>
            <a:endParaRPr lang="de-DE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chemeClr val="accent2">
                    <a:lumMod val="75000"/>
                  </a:schemeClr>
                </a:solidFill>
              </a:rPr>
              <a:t>… und hat dann ganz viel Zeit für seine Bücher.</a:t>
            </a:r>
            <a:endParaRPr lang="de-DE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>
                <a:hlinkClick r:id="rId3"/>
              </a:rPr>
              <a:t/>
            </a:r>
            <a:br>
              <a:rPr lang="de-DE" dirty="0" smtClean="0">
                <a:hlinkClick r:id="rId3"/>
              </a:rPr>
            </a:b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de-DE" sz="3800" dirty="0" smtClean="0">
                <a:solidFill>
                  <a:srgbClr val="002060"/>
                </a:solidFill>
              </a:rPr>
              <a:t>E-Mail:		</a:t>
            </a:r>
            <a:r>
              <a:rPr lang="de-DE" sz="3800" dirty="0" smtClean="0">
                <a:solidFill>
                  <a:srgbClr val="002060"/>
                </a:solidFill>
                <a:hlinkClick r:id="rId3"/>
              </a:rPr>
              <a:t>r.kirmse@es-rm.eu</a:t>
            </a:r>
            <a:endParaRPr lang="de-DE" sz="38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sz="3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de-DE" sz="3800" dirty="0" smtClean="0">
                <a:solidFill>
                  <a:srgbClr val="002060"/>
                </a:solidFill>
              </a:rPr>
              <a:t>Schule: 	</a:t>
            </a:r>
            <a:r>
              <a:rPr lang="de-DE" sz="3800" dirty="0" smtClean="0">
                <a:solidFill>
                  <a:srgbClr val="002060"/>
                </a:solidFill>
                <a:hlinkClick r:id="rId4"/>
              </a:rPr>
              <a:t>www.es-rm.eu</a:t>
            </a:r>
            <a:endParaRPr lang="de-DE" sz="38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sz="3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de-DE" sz="3800" dirty="0" smtClean="0">
                <a:solidFill>
                  <a:srgbClr val="002060"/>
                </a:solidFill>
              </a:rPr>
              <a:t>OPAC:		</a:t>
            </a:r>
            <a:r>
              <a:rPr lang="de-DE" sz="3800" dirty="0" smtClean="0">
                <a:solidFill>
                  <a:srgbClr val="002060"/>
                </a:solidFill>
                <a:hlinkClick r:id="rId5"/>
              </a:rPr>
              <a:t>http://es-rm.oliverasp.co.uk/library</a:t>
            </a:r>
            <a:endParaRPr lang="de-DE" sz="38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sz="3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de-DE" sz="3800" dirty="0" smtClean="0">
                <a:solidFill>
                  <a:srgbClr val="002060"/>
                </a:solidFill>
              </a:rPr>
              <a:t>Weblog:	</a:t>
            </a:r>
            <a:r>
              <a:rPr lang="de-DE" sz="3800" dirty="0" smtClean="0">
                <a:solidFill>
                  <a:srgbClr val="002060"/>
                </a:solidFill>
                <a:hlinkClick r:id="rId6"/>
              </a:rPr>
              <a:t>http://esrheinmain.wordpress.com</a:t>
            </a:r>
            <a:endParaRPr lang="de-DE" sz="38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sz="23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de-DE" sz="2300" dirty="0" smtClean="0">
                <a:solidFill>
                  <a:srgbClr val="002060"/>
                </a:solidFill>
              </a:rPr>
              <a:t>Renate Kirmse</a:t>
            </a:r>
          </a:p>
          <a:p>
            <a:pPr>
              <a:buNone/>
            </a:pPr>
            <a:r>
              <a:rPr lang="de-DE" sz="2300" dirty="0" smtClean="0">
                <a:solidFill>
                  <a:srgbClr val="002060"/>
                </a:solidFill>
              </a:rPr>
              <a:t>Europäische Schule RheinMain</a:t>
            </a:r>
          </a:p>
          <a:p>
            <a:pPr>
              <a:buNone/>
            </a:pPr>
            <a:r>
              <a:rPr lang="de-DE" sz="2300" dirty="0" smtClean="0">
                <a:solidFill>
                  <a:srgbClr val="002060"/>
                </a:solidFill>
              </a:rPr>
              <a:t>Schulbibliothek</a:t>
            </a:r>
          </a:p>
          <a:p>
            <a:pPr>
              <a:buNone/>
            </a:pPr>
            <a:r>
              <a:rPr lang="de-DE" sz="2300" dirty="0" smtClean="0">
                <a:solidFill>
                  <a:srgbClr val="002060"/>
                </a:solidFill>
              </a:rPr>
              <a:t>Theodor-Heuss-Str. 65</a:t>
            </a:r>
          </a:p>
          <a:p>
            <a:pPr>
              <a:buNone/>
            </a:pPr>
            <a:r>
              <a:rPr lang="de-DE" sz="2300" dirty="0" smtClean="0">
                <a:solidFill>
                  <a:srgbClr val="002060"/>
                </a:solidFill>
              </a:rPr>
              <a:t>61118 Bad Vilbel</a:t>
            </a:r>
          </a:p>
          <a:p>
            <a:pPr>
              <a:buNone/>
            </a:pPr>
            <a:r>
              <a:rPr lang="de-DE" sz="2300" dirty="0" smtClean="0">
                <a:solidFill>
                  <a:srgbClr val="002060"/>
                </a:solidFill>
              </a:rPr>
              <a:t>Tel.: 0 61 01-5 05 66 – 19</a:t>
            </a:r>
            <a:endParaRPr lang="de-DE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/>
          </a:p>
        </p:txBody>
      </p:sp>
      <p:pic>
        <p:nvPicPr>
          <p:cNvPr id="5" name="Grafik 4" descr="ESRMHead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85728"/>
            <a:ext cx="2428892" cy="62039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428992" y="500042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Kontakt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</Words>
  <Application>Microsoft Office PowerPoint</Application>
  <PresentationFormat>Bildschirmpräsentation (4:3)</PresentationFormat>
  <Paragraphs>238</Paragraphs>
  <Slides>19</Slides>
  <Notes>19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Larissa-Design</vt:lpstr>
      <vt:lpstr>Von Schulbibliotheken lernen</vt:lpstr>
      <vt:lpstr>These 1</vt:lpstr>
      <vt:lpstr>Gegenthese</vt:lpstr>
      <vt:lpstr>Gegenthese</vt:lpstr>
      <vt:lpstr>These 2</vt:lpstr>
      <vt:lpstr>Gegenthese</vt:lpstr>
      <vt:lpstr>These 3</vt:lpstr>
      <vt:lpstr>Gegenthese</vt:lpstr>
      <vt:lpstr>Gegenthese</vt:lpstr>
      <vt:lpstr>These 4</vt:lpstr>
      <vt:lpstr>Gegenthese</vt:lpstr>
      <vt:lpstr>These 5</vt:lpstr>
      <vt:lpstr>Gegenthese</vt:lpstr>
      <vt:lpstr>Gegenthese</vt:lpstr>
      <vt:lpstr>These 6</vt:lpstr>
      <vt:lpstr>Gegenthese</vt:lpstr>
      <vt:lpstr>These 7</vt:lpstr>
      <vt:lpstr>Gegenthese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2013-06-10T18:22:01Z</dcterms:created>
  <dcterms:modified xsi:type="dcterms:W3CDTF">2013-06-10T19:16:06Z</dcterms:modified>
  <cp:contentStatus>Endgültig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