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256" r:id="rId2"/>
    <p:sldId id="283" r:id="rId3"/>
    <p:sldId id="285" r:id="rId4"/>
    <p:sldId id="286" r:id="rId5"/>
    <p:sldId id="287" r:id="rId6"/>
    <p:sldId id="288" r:id="rId7"/>
    <p:sldId id="289" r:id="rId8"/>
    <p:sldId id="260" r:id="rId9"/>
    <p:sldId id="277" r:id="rId10"/>
    <p:sldId id="262" r:id="rId11"/>
    <p:sldId id="278" r:id="rId12"/>
    <p:sldId id="263" r:id="rId13"/>
    <p:sldId id="282" r:id="rId14"/>
    <p:sldId id="290" r:id="rId15"/>
    <p:sldId id="291" r:id="rId16"/>
    <p:sldId id="292" r:id="rId17"/>
    <p:sldId id="293" r:id="rId18"/>
    <p:sldId id="294" r:id="rId19"/>
    <p:sldId id="295" r:id="rId20"/>
    <p:sldId id="267" r:id="rId21"/>
    <p:sldId id="268" r:id="rId22"/>
    <p:sldId id="270" r:id="rId23"/>
    <p:sldId id="271" r:id="rId24"/>
    <p:sldId id="274" r:id="rId25"/>
    <p:sldId id="272" r:id="rId26"/>
    <p:sldId id="273" r:id="rId27"/>
    <p:sldId id="280" r:id="rId28"/>
    <p:sldId id="276" r:id="rId29"/>
    <p:sldId id="275" r:id="rId30"/>
    <p:sldId id="281" r:id="rId31"/>
  </p:sldIdLst>
  <p:sldSz cx="24385588" cy="13717588"/>
  <p:notesSz cx="6858000" cy="9144000"/>
  <p:defaultTextStyle>
    <a:defPPr>
      <a:defRPr lang="de-DE"/>
    </a:defPPr>
    <a:lvl1pPr marL="0" algn="l" defTabSz="2177278" rtl="0" eaLnBrk="1" latinLnBrk="0" hangingPunct="1">
      <a:defRPr sz="4300" kern="1200">
        <a:solidFill>
          <a:schemeClr val="tx1"/>
        </a:solidFill>
        <a:latin typeface="+mn-lt"/>
        <a:ea typeface="+mn-ea"/>
        <a:cs typeface="+mn-cs"/>
      </a:defRPr>
    </a:lvl1pPr>
    <a:lvl2pPr marL="1088639" algn="l" defTabSz="2177278" rtl="0" eaLnBrk="1" latinLnBrk="0" hangingPunct="1">
      <a:defRPr sz="4300" kern="1200">
        <a:solidFill>
          <a:schemeClr val="tx1"/>
        </a:solidFill>
        <a:latin typeface="+mn-lt"/>
        <a:ea typeface="+mn-ea"/>
        <a:cs typeface="+mn-cs"/>
      </a:defRPr>
    </a:lvl2pPr>
    <a:lvl3pPr marL="2177278" algn="l" defTabSz="2177278" rtl="0" eaLnBrk="1" latinLnBrk="0" hangingPunct="1">
      <a:defRPr sz="4300" kern="1200">
        <a:solidFill>
          <a:schemeClr val="tx1"/>
        </a:solidFill>
        <a:latin typeface="+mn-lt"/>
        <a:ea typeface="+mn-ea"/>
        <a:cs typeface="+mn-cs"/>
      </a:defRPr>
    </a:lvl3pPr>
    <a:lvl4pPr marL="3265917" algn="l" defTabSz="2177278" rtl="0" eaLnBrk="1" latinLnBrk="0" hangingPunct="1">
      <a:defRPr sz="4300" kern="1200">
        <a:solidFill>
          <a:schemeClr val="tx1"/>
        </a:solidFill>
        <a:latin typeface="+mn-lt"/>
        <a:ea typeface="+mn-ea"/>
        <a:cs typeface="+mn-cs"/>
      </a:defRPr>
    </a:lvl4pPr>
    <a:lvl5pPr marL="4354556" algn="l" defTabSz="2177278" rtl="0" eaLnBrk="1" latinLnBrk="0" hangingPunct="1">
      <a:defRPr sz="4300" kern="1200">
        <a:solidFill>
          <a:schemeClr val="tx1"/>
        </a:solidFill>
        <a:latin typeface="+mn-lt"/>
        <a:ea typeface="+mn-ea"/>
        <a:cs typeface="+mn-cs"/>
      </a:defRPr>
    </a:lvl5pPr>
    <a:lvl6pPr marL="5443195" algn="l" defTabSz="2177278" rtl="0" eaLnBrk="1" latinLnBrk="0" hangingPunct="1">
      <a:defRPr sz="4300" kern="1200">
        <a:solidFill>
          <a:schemeClr val="tx1"/>
        </a:solidFill>
        <a:latin typeface="+mn-lt"/>
        <a:ea typeface="+mn-ea"/>
        <a:cs typeface="+mn-cs"/>
      </a:defRPr>
    </a:lvl6pPr>
    <a:lvl7pPr marL="6531834" algn="l" defTabSz="2177278" rtl="0" eaLnBrk="1" latinLnBrk="0" hangingPunct="1">
      <a:defRPr sz="4300" kern="1200">
        <a:solidFill>
          <a:schemeClr val="tx1"/>
        </a:solidFill>
        <a:latin typeface="+mn-lt"/>
        <a:ea typeface="+mn-ea"/>
        <a:cs typeface="+mn-cs"/>
      </a:defRPr>
    </a:lvl7pPr>
    <a:lvl8pPr marL="7620472" algn="l" defTabSz="2177278" rtl="0" eaLnBrk="1" latinLnBrk="0" hangingPunct="1">
      <a:defRPr sz="4300" kern="1200">
        <a:solidFill>
          <a:schemeClr val="tx1"/>
        </a:solidFill>
        <a:latin typeface="+mn-lt"/>
        <a:ea typeface="+mn-ea"/>
        <a:cs typeface="+mn-cs"/>
      </a:defRPr>
    </a:lvl8pPr>
    <a:lvl9pPr marL="8709111" algn="l" defTabSz="2177278" rtl="0" eaLnBrk="1" latinLnBrk="0" hangingPunct="1">
      <a:defRPr sz="4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Rg st="1" end="30"/>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FFCC"/>
    <a:srgbClr val="800000"/>
    <a:srgbClr val="EA0A5B"/>
    <a:srgbClr val="33CC33"/>
    <a:srgbClr val="0099FF"/>
    <a:srgbClr val="990000"/>
    <a:srgbClr val="1474B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76" autoAdjust="0"/>
    <p:restoredTop sz="94607" autoAdjust="0"/>
  </p:normalViewPr>
  <p:slideViewPr>
    <p:cSldViewPr>
      <p:cViewPr>
        <p:scale>
          <a:sx n="42" d="100"/>
          <a:sy n="42" d="100"/>
        </p:scale>
        <p:origin x="-210" y="-618"/>
      </p:cViewPr>
      <p:guideLst>
        <p:guide orient="horz" pos="4321"/>
        <p:guide pos="7681"/>
      </p:guideLst>
    </p:cSldViewPr>
  </p:slideViewPr>
  <p:notesTextViewPr>
    <p:cViewPr>
      <p:scale>
        <a:sx n="1" d="1"/>
        <a:sy n="1" d="1"/>
      </p:scale>
      <p:origin x="0" y="0"/>
    </p:cViewPr>
  </p:notesTextViewPr>
  <p:sorterViewPr>
    <p:cViewPr>
      <p:scale>
        <a:sx n="100" d="100"/>
        <a:sy n="100" d="100"/>
      </p:scale>
      <p:origin x="0" y="684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DD4F9C-2553-4361-AB47-EDFF43BFEDEF}" type="datetimeFigureOut">
              <a:rPr lang="de-DE" smtClean="0"/>
              <a:pPr/>
              <a:t>10.06.2013</a:t>
            </a:fld>
            <a:endParaRPr lang="de-DE"/>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1CC1DD-295B-4563-8972-FD2F49838032}" type="slidenum">
              <a:rPr lang="de-DE" smtClean="0"/>
              <a:pPr/>
              <a:t>‹Nr.›</a:t>
            </a:fld>
            <a:endParaRPr lang="de-DE"/>
          </a:p>
        </p:txBody>
      </p:sp>
    </p:spTree>
    <p:extLst>
      <p:ext uri="{BB962C8B-B14F-4D97-AF65-F5344CB8AC3E}">
        <p14:creationId xmlns:p14="http://schemas.microsoft.com/office/powerpoint/2010/main" xmlns="" val="2321907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16</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17</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18</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19</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20</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21</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22</a:t>
            </a:fld>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23</a:t>
            </a:fld>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24</a:t>
            </a:fld>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25</a:t>
            </a:fld>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26</a:t>
            </a:fld>
            <a:endParaRPr 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27</a:t>
            </a:fld>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28</a:t>
            </a:fld>
            <a:endParaRPr 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29</a:t>
            </a:fld>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341CC1DD-295B-4563-8972-FD2F49838032}" type="slidenum">
              <a:rPr lang="de-DE" smtClean="0"/>
              <a:pPr/>
              <a:t>30</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828919" y="4261345"/>
            <a:ext cx="20727750" cy="2940390"/>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3657838" y="7773300"/>
            <a:ext cx="17069912" cy="3505606"/>
          </a:xfrm>
        </p:spPr>
        <p:txBody>
          <a:bodyPr/>
          <a:lstStyle>
            <a:lvl1pPr marL="0" indent="0" algn="ctr">
              <a:buNone/>
              <a:defRPr>
                <a:solidFill>
                  <a:schemeClr val="tx1">
                    <a:tint val="75000"/>
                  </a:schemeClr>
                </a:solidFill>
              </a:defRPr>
            </a:lvl1pPr>
            <a:lvl2pPr marL="1088639" indent="0" algn="ctr">
              <a:buNone/>
              <a:defRPr>
                <a:solidFill>
                  <a:schemeClr val="tx1">
                    <a:tint val="75000"/>
                  </a:schemeClr>
                </a:solidFill>
              </a:defRPr>
            </a:lvl2pPr>
            <a:lvl3pPr marL="2177278" indent="0" algn="ctr">
              <a:buNone/>
              <a:defRPr>
                <a:solidFill>
                  <a:schemeClr val="tx1">
                    <a:tint val="75000"/>
                  </a:schemeClr>
                </a:solidFill>
              </a:defRPr>
            </a:lvl3pPr>
            <a:lvl4pPr marL="3265917" indent="0" algn="ctr">
              <a:buNone/>
              <a:defRPr>
                <a:solidFill>
                  <a:schemeClr val="tx1">
                    <a:tint val="75000"/>
                  </a:schemeClr>
                </a:solidFill>
              </a:defRPr>
            </a:lvl4pPr>
            <a:lvl5pPr marL="4354556" indent="0" algn="ctr">
              <a:buNone/>
              <a:defRPr>
                <a:solidFill>
                  <a:schemeClr val="tx1">
                    <a:tint val="75000"/>
                  </a:schemeClr>
                </a:solidFill>
              </a:defRPr>
            </a:lvl5pPr>
            <a:lvl6pPr marL="5443195" indent="0" algn="ctr">
              <a:buNone/>
              <a:defRPr>
                <a:solidFill>
                  <a:schemeClr val="tx1">
                    <a:tint val="75000"/>
                  </a:schemeClr>
                </a:solidFill>
              </a:defRPr>
            </a:lvl6pPr>
            <a:lvl7pPr marL="6531834" indent="0" algn="ctr">
              <a:buNone/>
              <a:defRPr>
                <a:solidFill>
                  <a:schemeClr val="tx1">
                    <a:tint val="75000"/>
                  </a:schemeClr>
                </a:solidFill>
              </a:defRPr>
            </a:lvl7pPr>
            <a:lvl8pPr marL="7620472" indent="0" algn="ctr">
              <a:buNone/>
              <a:defRPr>
                <a:solidFill>
                  <a:schemeClr val="tx1">
                    <a:tint val="75000"/>
                  </a:schemeClr>
                </a:solidFill>
              </a:defRPr>
            </a:lvl8pPr>
            <a:lvl9pPr marL="8709111"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3695892756"/>
      </p:ext>
    </p:extLst>
  </p:cSld>
  <p:clrMapOvr>
    <a:masterClrMapping/>
  </p:clrMapOvr>
  <p:transition spd="med" advClick="0" advTm="10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3685050731"/>
      </p:ext>
    </p:extLst>
  </p:cSld>
  <p:clrMapOvr>
    <a:masterClrMapping/>
  </p:clrMapOvr>
  <p:transition spd="med" advClick="0" advTm="10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26293" y="8814822"/>
            <a:ext cx="20727750" cy="2724465"/>
          </a:xfrm>
        </p:spPr>
        <p:txBody>
          <a:bodyPr anchor="t"/>
          <a:lstStyle>
            <a:lvl1pPr algn="l">
              <a:defRPr sz="95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1926293" y="5814100"/>
            <a:ext cx="20727750" cy="3000721"/>
          </a:xfrm>
        </p:spPr>
        <p:txBody>
          <a:bodyPr anchor="b"/>
          <a:lstStyle>
            <a:lvl1pPr marL="0" indent="0">
              <a:buNone/>
              <a:defRPr sz="4800">
                <a:solidFill>
                  <a:schemeClr val="tx1">
                    <a:tint val="75000"/>
                  </a:schemeClr>
                </a:solidFill>
              </a:defRPr>
            </a:lvl1pPr>
            <a:lvl2pPr marL="1088639" indent="0">
              <a:buNone/>
              <a:defRPr sz="4300">
                <a:solidFill>
                  <a:schemeClr val="tx1">
                    <a:tint val="75000"/>
                  </a:schemeClr>
                </a:solidFill>
              </a:defRPr>
            </a:lvl2pPr>
            <a:lvl3pPr marL="2177278" indent="0">
              <a:buNone/>
              <a:defRPr sz="3800">
                <a:solidFill>
                  <a:schemeClr val="tx1">
                    <a:tint val="75000"/>
                  </a:schemeClr>
                </a:solidFill>
              </a:defRPr>
            </a:lvl3pPr>
            <a:lvl4pPr marL="3265917" indent="0">
              <a:buNone/>
              <a:defRPr sz="3300">
                <a:solidFill>
                  <a:schemeClr val="tx1">
                    <a:tint val="75000"/>
                  </a:schemeClr>
                </a:solidFill>
              </a:defRPr>
            </a:lvl4pPr>
            <a:lvl5pPr marL="4354556" indent="0">
              <a:buNone/>
              <a:defRPr sz="3300">
                <a:solidFill>
                  <a:schemeClr val="tx1">
                    <a:tint val="75000"/>
                  </a:schemeClr>
                </a:solidFill>
              </a:defRPr>
            </a:lvl5pPr>
            <a:lvl6pPr marL="5443195" indent="0">
              <a:buNone/>
              <a:defRPr sz="3300">
                <a:solidFill>
                  <a:schemeClr val="tx1">
                    <a:tint val="75000"/>
                  </a:schemeClr>
                </a:solidFill>
              </a:defRPr>
            </a:lvl6pPr>
            <a:lvl7pPr marL="6531834" indent="0">
              <a:buNone/>
              <a:defRPr sz="3300">
                <a:solidFill>
                  <a:schemeClr val="tx1">
                    <a:tint val="75000"/>
                  </a:schemeClr>
                </a:solidFill>
              </a:defRPr>
            </a:lvl7pPr>
            <a:lvl8pPr marL="7620472" indent="0">
              <a:buNone/>
              <a:defRPr sz="3300">
                <a:solidFill>
                  <a:schemeClr val="tx1">
                    <a:tint val="75000"/>
                  </a:schemeClr>
                </a:solidFill>
              </a:defRPr>
            </a:lvl8pPr>
            <a:lvl9pPr marL="8709111" indent="0">
              <a:buNone/>
              <a:defRPr sz="33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2753817995"/>
      </p:ext>
    </p:extLst>
  </p:cSld>
  <p:clrMapOvr>
    <a:masterClrMapping/>
  </p:clrMapOvr>
  <p:transition spd="med" advClick="0" advTm="10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219280" y="3200772"/>
            <a:ext cx="10770301" cy="9052974"/>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12396007" y="3200772"/>
            <a:ext cx="10770301" cy="9052974"/>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2975869316"/>
      </p:ext>
    </p:extLst>
  </p:cSld>
  <p:clrMapOvr>
    <a:masterClrMapping/>
  </p:clrMapOvr>
  <p:transition spd="med" advClick="0" advTm="10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1219280" y="3070582"/>
            <a:ext cx="10774536" cy="1279672"/>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de-DE" smtClean="0"/>
              <a:t>Textmasterformat bearbeiten</a:t>
            </a:r>
          </a:p>
        </p:txBody>
      </p:sp>
      <p:sp>
        <p:nvSpPr>
          <p:cNvPr id="4" name="Inhaltsplatzhalter 3"/>
          <p:cNvSpPr>
            <a:spLocks noGrp="1"/>
          </p:cNvSpPr>
          <p:nvPr>
            <p:ph sz="half" idx="2"/>
          </p:nvPr>
        </p:nvSpPr>
        <p:spPr>
          <a:xfrm>
            <a:off x="1219280" y="4350254"/>
            <a:ext cx="10774536" cy="7903491"/>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12387541" y="3070582"/>
            <a:ext cx="10778769" cy="1279672"/>
          </a:xfrm>
        </p:spPr>
        <p:txBody>
          <a:bodyPr anchor="b"/>
          <a:lstStyle>
            <a:lvl1pPr marL="0" indent="0">
              <a:buNone/>
              <a:defRPr sz="5700" b="1"/>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de-DE" smtClean="0"/>
              <a:t>Textmasterformat bearbeiten</a:t>
            </a:r>
          </a:p>
        </p:txBody>
      </p:sp>
      <p:sp>
        <p:nvSpPr>
          <p:cNvPr id="6" name="Inhaltsplatzhalter 5"/>
          <p:cNvSpPr>
            <a:spLocks noGrp="1"/>
          </p:cNvSpPr>
          <p:nvPr>
            <p:ph sz="quarter" idx="4"/>
          </p:nvPr>
        </p:nvSpPr>
        <p:spPr>
          <a:xfrm>
            <a:off x="12387541" y="4350254"/>
            <a:ext cx="10778769" cy="7903491"/>
          </a:xfrm>
        </p:spPr>
        <p:txBody>
          <a:bodyPr/>
          <a:lstStyle>
            <a:lvl1pPr>
              <a:defRPr sz="5700"/>
            </a:lvl1pPr>
            <a:lvl2pPr>
              <a:defRPr sz="4800"/>
            </a:lvl2pPr>
            <a:lvl3pPr>
              <a:defRPr sz="4300"/>
            </a:lvl3pPr>
            <a:lvl4pPr>
              <a:defRPr sz="3800"/>
            </a:lvl4pPr>
            <a:lvl5pPr>
              <a:defRPr sz="3800"/>
            </a:lvl5pPr>
            <a:lvl6pPr>
              <a:defRPr sz="3800"/>
            </a:lvl6pPr>
            <a:lvl7pPr>
              <a:defRPr sz="3800"/>
            </a:lvl7pPr>
            <a:lvl8pPr>
              <a:defRPr sz="3800"/>
            </a:lvl8pPr>
            <a:lvl9pPr>
              <a:defRPr sz="3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656476740"/>
      </p:ext>
    </p:extLst>
  </p:cSld>
  <p:clrMapOvr>
    <a:masterClrMapping/>
  </p:clrMapOvr>
  <p:transition spd="med" advClick="0" advTm="10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2090105922"/>
      </p:ext>
    </p:extLst>
  </p:cSld>
  <p:clrMapOvr>
    <a:masterClrMapping/>
  </p:clrMapOvr>
  <p:transition spd="med" advClick="0" advTm="10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4087304567"/>
      </p:ext>
    </p:extLst>
  </p:cSld>
  <p:clrMapOvr>
    <a:masterClrMapping/>
  </p:clrMapOvr>
  <p:transition spd="med" advClick="0" advTm="10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219281" y="546163"/>
            <a:ext cx="8022690" cy="2324369"/>
          </a:xfrm>
        </p:spPr>
        <p:txBody>
          <a:bodyPr anchor="b"/>
          <a:lstStyle>
            <a:lvl1pPr algn="l">
              <a:defRPr sz="4800" b="1"/>
            </a:lvl1pPr>
          </a:lstStyle>
          <a:p>
            <a:r>
              <a:rPr lang="de-DE" smtClean="0"/>
              <a:t>Titelmasterformat durch Klicken bearbeiten</a:t>
            </a:r>
            <a:endParaRPr lang="de-DE"/>
          </a:p>
        </p:txBody>
      </p:sp>
      <p:sp>
        <p:nvSpPr>
          <p:cNvPr id="3" name="Inhaltsplatzhalter 2"/>
          <p:cNvSpPr>
            <a:spLocks noGrp="1"/>
          </p:cNvSpPr>
          <p:nvPr>
            <p:ph idx="1"/>
          </p:nvPr>
        </p:nvSpPr>
        <p:spPr>
          <a:xfrm>
            <a:off x="9534088" y="546164"/>
            <a:ext cx="13632221" cy="11707581"/>
          </a:xfrm>
        </p:spPr>
        <p:txBody>
          <a:bodyPr/>
          <a:lstStyle>
            <a:lvl1pPr>
              <a:defRPr sz="7600"/>
            </a:lvl1pPr>
            <a:lvl2pPr>
              <a:defRPr sz="6700"/>
            </a:lvl2pPr>
            <a:lvl3pPr>
              <a:defRPr sz="5700"/>
            </a:lvl3pPr>
            <a:lvl4pPr>
              <a:defRPr sz="4800"/>
            </a:lvl4pPr>
            <a:lvl5pPr>
              <a:defRPr sz="4800"/>
            </a:lvl5pPr>
            <a:lvl6pPr>
              <a:defRPr sz="4800"/>
            </a:lvl6pPr>
            <a:lvl7pPr>
              <a:defRPr sz="4800"/>
            </a:lvl7pPr>
            <a:lvl8pPr>
              <a:defRPr sz="4800"/>
            </a:lvl8pPr>
            <a:lvl9pPr>
              <a:defRPr sz="4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1219281" y="2870533"/>
            <a:ext cx="8022690" cy="9383212"/>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de-DE" smtClean="0"/>
              <a:t>Textmasterformat bearbeiten</a:t>
            </a:r>
          </a:p>
        </p:txBody>
      </p:sp>
      <p:sp>
        <p:nvSpPr>
          <p:cNvPr id="5" name="Datumsplatzhalter 4"/>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885705988"/>
      </p:ext>
    </p:extLst>
  </p:cSld>
  <p:clrMapOvr>
    <a:masterClrMapping/>
  </p:clrMapOvr>
  <p:transition spd="med" advClick="0" advTm="10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779746" y="9602312"/>
            <a:ext cx="14631353" cy="1133607"/>
          </a:xfrm>
        </p:spPr>
        <p:txBody>
          <a:bodyPr anchor="b"/>
          <a:lstStyle>
            <a:lvl1pPr algn="l">
              <a:defRPr sz="4800" b="1"/>
            </a:lvl1pPr>
          </a:lstStyle>
          <a:p>
            <a:r>
              <a:rPr lang="de-DE" smtClean="0"/>
              <a:t>Titelmasterformat durch Klicken bearbeiten</a:t>
            </a:r>
            <a:endParaRPr lang="de-DE"/>
          </a:p>
        </p:txBody>
      </p:sp>
      <p:sp>
        <p:nvSpPr>
          <p:cNvPr id="3" name="Bildplatzhalter 2"/>
          <p:cNvSpPr>
            <a:spLocks noGrp="1"/>
          </p:cNvSpPr>
          <p:nvPr>
            <p:ph type="pic" idx="1"/>
          </p:nvPr>
        </p:nvSpPr>
        <p:spPr>
          <a:xfrm>
            <a:off x="4779746" y="1225692"/>
            <a:ext cx="14631353" cy="8230553"/>
          </a:xfrm>
        </p:spPr>
        <p:txBody>
          <a:bodyPr/>
          <a:lstStyle>
            <a:lvl1pPr marL="0" indent="0">
              <a:buNone/>
              <a:defRPr sz="7600"/>
            </a:lvl1pPr>
            <a:lvl2pPr marL="1088639" indent="0">
              <a:buNone/>
              <a:defRPr sz="6700"/>
            </a:lvl2pPr>
            <a:lvl3pPr marL="2177278" indent="0">
              <a:buNone/>
              <a:defRPr sz="5700"/>
            </a:lvl3pPr>
            <a:lvl4pPr marL="3265917" indent="0">
              <a:buNone/>
              <a:defRPr sz="4800"/>
            </a:lvl4pPr>
            <a:lvl5pPr marL="4354556" indent="0">
              <a:buNone/>
              <a:defRPr sz="4800"/>
            </a:lvl5pPr>
            <a:lvl6pPr marL="5443195" indent="0">
              <a:buNone/>
              <a:defRPr sz="4800"/>
            </a:lvl6pPr>
            <a:lvl7pPr marL="6531834" indent="0">
              <a:buNone/>
              <a:defRPr sz="4800"/>
            </a:lvl7pPr>
            <a:lvl8pPr marL="7620472" indent="0">
              <a:buNone/>
              <a:defRPr sz="4800"/>
            </a:lvl8pPr>
            <a:lvl9pPr marL="8709111" indent="0">
              <a:buNone/>
              <a:defRPr sz="4800"/>
            </a:lvl9pPr>
          </a:lstStyle>
          <a:p>
            <a:endParaRPr lang="de-DE"/>
          </a:p>
        </p:txBody>
      </p:sp>
      <p:sp>
        <p:nvSpPr>
          <p:cNvPr id="4" name="Textplatzhalter 3"/>
          <p:cNvSpPr>
            <a:spLocks noGrp="1"/>
          </p:cNvSpPr>
          <p:nvPr>
            <p:ph type="body" sz="half" idx="2"/>
          </p:nvPr>
        </p:nvSpPr>
        <p:spPr>
          <a:xfrm>
            <a:off x="4779746" y="10735919"/>
            <a:ext cx="14631353" cy="1609910"/>
          </a:xfrm>
        </p:spPr>
        <p:txBody>
          <a:bodyPr/>
          <a:lstStyle>
            <a:lvl1pPr marL="0" indent="0">
              <a:buNone/>
              <a:defRPr sz="3300"/>
            </a:lvl1pPr>
            <a:lvl2pPr marL="1088639" indent="0">
              <a:buNone/>
              <a:defRPr sz="2900"/>
            </a:lvl2pPr>
            <a:lvl3pPr marL="2177278" indent="0">
              <a:buNone/>
              <a:defRPr sz="2400"/>
            </a:lvl3pPr>
            <a:lvl4pPr marL="3265917" indent="0">
              <a:buNone/>
              <a:defRPr sz="2100"/>
            </a:lvl4pPr>
            <a:lvl5pPr marL="4354556" indent="0">
              <a:buNone/>
              <a:defRPr sz="2100"/>
            </a:lvl5pPr>
            <a:lvl6pPr marL="5443195" indent="0">
              <a:buNone/>
              <a:defRPr sz="2100"/>
            </a:lvl6pPr>
            <a:lvl7pPr marL="6531834" indent="0">
              <a:buNone/>
              <a:defRPr sz="2100"/>
            </a:lvl7pPr>
            <a:lvl8pPr marL="7620472" indent="0">
              <a:buNone/>
              <a:defRPr sz="2100"/>
            </a:lvl8pPr>
            <a:lvl9pPr marL="8709111" indent="0">
              <a:buNone/>
              <a:defRPr sz="2100"/>
            </a:lvl9pPr>
          </a:lstStyle>
          <a:p>
            <a:pPr lvl="0"/>
            <a:r>
              <a:rPr lang="de-DE" smtClean="0"/>
              <a:t>Textmasterformat bearbeiten</a:t>
            </a:r>
          </a:p>
        </p:txBody>
      </p:sp>
      <p:sp>
        <p:nvSpPr>
          <p:cNvPr id="5" name="Datumsplatzhalter 4"/>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763077920"/>
      </p:ext>
    </p:extLst>
  </p:cSld>
  <p:clrMapOvr>
    <a:masterClrMapping/>
  </p:clrMapOvr>
  <p:transition spd="med" advClick="0" advTm="10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3116798480"/>
      </p:ext>
    </p:extLst>
  </p:cSld>
  <p:clrMapOvr>
    <a:masterClrMapping/>
  </p:clrMapOvr>
  <p:transition spd="med" advClick="0" advTm="10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17679551" y="549341"/>
            <a:ext cx="5486757" cy="1170440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219280" y="549341"/>
            <a:ext cx="16053845" cy="1170440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23168E9E-71CD-4A2E-8941-88A3882E2FA3}" type="datetimeFigureOut">
              <a:rPr lang="de-DE" smtClean="0"/>
              <a:pPr/>
              <a:t>10.06.2013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3065244927"/>
      </p:ext>
    </p:extLst>
  </p:cSld>
  <p:clrMapOvr>
    <a:masterClrMapping/>
  </p:clrMapOvr>
  <p:transition spd="med" advClick="0" advTm="10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219280" y="549339"/>
            <a:ext cx="21947029" cy="2286265"/>
          </a:xfrm>
          <a:prstGeom prst="rect">
            <a:avLst/>
          </a:prstGeom>
        </p:spPr>
        <p:txBody>
          <a:bodyPr vert="horz" lIns="217728" tIns="108864" rIns="217728" bIns="108864"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1219280" y="3200772"/>
            <a:ext cx="21947029" cy="9052974"/>
          </a:xfrm>
          <a:prstGeom prst="rect">
            <a:avLst/>
          </a:prstGeom>
        </p:spPr>
        <p:txBody>
          <a:bodyPr vert="horz" lIns="217728" tIns="108864" rIns="217728" bIns="108864"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1219279" y="12714173"/>
            <a:ext cx="5689971" cy="730335"/>
          </a:xfrm>
          <a:prstGeom prst="rect">
            <a:avLst/>
          </a:prstGeom>
        </p:spPr>
        <p:txBody>
          <a:bodyPr vert="horz" lIns="217728" tIns="108864" rIns="217728" bIns="108864" rtlCol="0" anchor="ctr"/>
          <a:lstStyle>
            <a:lvl1pPr algn="l">
              <a:defRPr sz="2900">
                <a:solidFill>
                  <a:schemeClr val="tx1">
                    <a:tint val="75000"/>
                  </a:schemeClr>
                </a:solidFill>
              </a:defRPr>
            </a:lvl1pPr>
          </a:lstStyle>
          <a:p>
            <a:fld id="{23168E9E-71CD-4A2E-8941-88A3882E2FA3}" type="datetimeFigureOut">
              <a:rPr lang="de-DE" smtClean="0"/>
              <a:pPr/>
              <a:t>10.06.2013</a:t>
            </a:fld>
            <a:endParaRPr lang="de-DE"/>
          </a:p>
        </p:txBody>
      </p:sp>
      <p:sp>
        <p:nvSpPr>
          <p:cNvPr id="5" name="Fußzeilenplatzhalter 4"/>
          <p:cNvSpPr>
            <a:spLocks noGrp="1"/>
          </p:cNvSpPr>
          <p:nvPr>
            <p:ph type="ftr" sz="quarter" idx="3"/>
          </p:nvPr>
        </p:nvSpPr>
        <p:spPr>
          <a:xfrm>
            <a:off x="8331743" y="12714173"/>
            <a:ext cx="7722103" cy="730335"/>
          </a:xfrm>
          <a:prstGeom prst="rect">
            <a:avLst/>
          </a:prstGeom>
        </p:spPr>
        <p:txBody>
          <a:bodyPr vert="horz" lIns="217728" tIns="108864" rIns="217728" bIns="108864" rtlCol="0" anchor="ctr"/>
          <a:lstStyle>
            <a:lvl1pPr algn="ctr">
              <a:defRPr sz="2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17476338" y="12714173"/>
            <a:ext cx="5689971" cy="730335"/>
          </a:xfrm>
          <a:prstGeom prst="rect">
            <a:avLst/>
          </a:prstGeom>
        </p:spPr>
        <p:txBody>
          <a:bodyPr vert="horz" lIns="217728" tIns="108864" rIns="217728" bIns="108864" rtlCol="0" anchor="ctr"/>
          <a:lstStyle>
            <a:lvl1pPr algn="r">
              <a:defRPr sz="2900">
                <a:solidFill>
                  <a:schemeClr val="tx1">
                    <a:tint val="75000"/>
                  </a:schemeClr>
                </a:solidFill>
              </a:defRPr>
            </a:lvl1pPr>
          </a:lstStyle>
          <a:p>
            <a:fld id="{66125761-EDAF-45C9-B08F-D2FBD6C8C5F7}" type="slidenum">
              <a:rPr lang="de-DE" smtClean="0"/>
              <a:pPr/>
              <a:t>‹Nr.›</a:t>
            </a:fld>
            <a:endParaRPr lang="de-DE"/>
          </a:p>
        </p:txBody>
      </p:sp>
    </p:spTree>
    <p:extLst>
      <p:ext uri="{BB962C8B-B14F-4D97-AF65-F5344CB8AC3E}">
        <p14:creationId xmlns:p14="http://schemas.microsoft.com/office/powerpoint/2010/main" xmlns="" val="797285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10000">
    <p:fade/>
  </p:transition>
  <p:txStyles>
    <p:titleStyle>
      <a:lvl1pPr algn="ctr" defTabSz="2177278" rtl="0" eaLnBrk="1" latinLnBrk="0" hangingPunct="1">
        <a:spcBef>
          <a:spcPct val="0"/>
        </a:spcBef>
        <a:buNone/>
        <a:defRPr sz="10500" kern="1200">
          <a:solidFill>
            <a:schemeClr val="tx1"/>
          </a:solidFill>
          <a:latin typeface="+mj-lt"/>
          <a:ea typeface="+mj-ea"/>
          <a:cs typeface="+mj-cs"/>
        </a:defRPr>
      </a:lvl1pPr>
    </p:titleStyle>
    <p:bodyStyle>
      <a:lvl1pPr marL="816479" indent="-816479" algn="l" defTabSz="2177278" rtl="0" eaLnBrk="1" latinLnBrk="0" hangingPunct="1">
        <a:spcBef>
          <a:spcPct val="20000"/>
        </a:spcBef>
        <a:buFont typeface="Arial" pitchFamily="34" charset="0"/>
        <a:buChar char="•"/>
        <a:defRPr sz="7600" kern="1200">
          <a:solidFill>
            <a:schemeClr val="tx1"/>
          </a:solidFill>
          <a:latin typeface="+mn-lt"/>
          <a:ea typeface="+mn-ea"/>
          <a:cs typeface="+mn-cs"/>
        </a:defRPr>
      </a:lvl1pPr>
      <a:lvl2pPr marL="1769038" indent="-680399" algn="l" defTabSz="2177278" rtl="0" eaLnBrk="1" latinLnBrk="0" hangingPunct="1">
        <a:spcBef>
          <a:spcPct val="20000"/>
        </a:spcBef>
        <a:buFont typeface="Arial" pitchFamily="34" charset="0"/>
        <a:buChar char="–"/>
        <a:defRPr sz="6700" kern="1200">
          <a:solidFill>
            <a:schemeClr val="tx1"/>
          </a:solidFill>
          <a:latin typeface="+mn-lt"/>
          <a:ea typeface="+mn-ea"/>
          <a:cs typeface="+mn-cs"/>
        </a:defRPr>
      </a:lvl2pPr>
      <a:lvl3pPr marL="2721597" indent="-544319" algn="l" defTabSz="2177278" rtl="0" eaLnBrk="1" latinLnBrk="0" hangingPunct="1">
        <a:spcBef>
          <a:spcPct val="20000"/>
        </a:spcBef>
        <a:buFont typeface="Arial" pitchFamily="34" charset="0"/>
        <a:buChar char="•"/>
        <a:defRPr sz="5700" kern="1200">
          <a:solidFill>
            <a:schemeClr val="tx1"/>
          </a:solidFill>
          <a:latin typeface="+mn-lt"/>
          <a:ea typeface="+mn-ea"/>
          <a:cs typeface="+mn-cs"/>
        </a:defRPr>
      </a:lvl3pPr>
      <a:lvl4pPr marL="3810236"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898875"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987514"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6pPr>
      <a:lvl7pPr marL="7076153"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7pPr>
      <a:lvl8pPr marL="8164792"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8pPr>
      <a:lvl9pPr marL="9253431"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9pPr>
    </p:bodyStyle>
    <p:otherStyle>
      <a:defPPr>
        <a:defRPr lang="de-DE"/>
      </a:defPPr>
      <a:lvl1pPr marL="0" algn="l" defTabSz="2177278" rtl="0" eaLnBrk="1" latinLnBrk="0" hangingPunct="1">
        <a:defRPr sz="4300" kern="1200">
          <a:solidFill>
            <a:schemeClr val="tx1"/>
          </a:solidFill>
          <a:latin typeface="+mn-lt"/>
          <a:ea typeface="+mn-ea"/>
          <a:cs typeface="+mn-cs"/>
        </a:defRPr>
      </a:lvl1pPr>
      <a:lvl2pPr marL="1088639" algn="l" defTabSz="2177278" rtl="0" eaLnBrk="1" latinLnBrk="0" hangingPunct="1">
        <a:defRPr sz="4300" kern="1200">
          <a:solidFill>
            <a:schemeClr val="tx1"/>
          </a:solidFill>
          <a:latin typeface="+mn-lt"/>
          <a:ea typeface="+mn-ea"/>
          <a:cs typeface="+mn-cs"/>
        </a:defRPr>
      </a:lvl2pPr>
      <a:lvl3pPr marL="2177278" algn="l" defTabSz="2177278" rtl="0" eaLnBrk="1" latinLnBrk="0" hangingPunct="1">
        <a:defRPr sz="4300" kern="1200">
          <a:solidFill>
            <a:schemeClr val="tx1"/>
          </a:solidFill>
          <a:latin typeface="+mn-lt"/>
          <a:ea typeface="+mn-ea"/>
          <a:cs typeface="+mn-cs"/>
        </a:defRPr>
      </a:lvl3pPr>
      <a:lvl4pPr marL="3265917" algn="l" defTabSz="2177278" rtl="0" eaLnBrk="1" latinLnBrk="0" hangingPunct="1">
        <a:defRPr sz="4300" kern="1200">
          <a:solidFill>
            <a:schemeClr val="tx1"/>
          </a:solidFill>
          <a:latin typeface="+mn-lt"/>
          <a:ea typeface="+mn-ea"/>
          <a:cs typeface="+mn-cs"/>
        </a:defRPr>
      </a:lvl4pPr>
      <a:lvl5pPr marL="4354556" algn="l" defTabSz="2177278" rtl="0" eaLnBrk="1" latinLnBrk="0" hangingPunct="1">
        <a:defRPr sz="4300" kern="1200">
          <a:solidFill>
            <a:schemeClr val="tx1"/>
          </a:solidFill>
          <a:latin typeface="+mn-lt"/>
          <a:ea typeface="+mn-ea"/>
          <a:cs typeface="+mn-cs"/>
        </a:defRPr>
      </a:lvl5pPr>
      <a:lvl6pPr marL="5443195" algn="l" defTabSz="2177278" rtl="0" eaLnBrk="1" latinLnBrk="0" hangingPunct="1">
        <a:defRPr sz="4300" kern="1200">
          <a:solidFill>
            <a:schemeClr val="tx1"/>
          </a:solidFill>
          <a:latin typeface="+mn-lt"/>
          <a:ea typeface="+mn-ea"/>
          <a:cs typeface="+mn-cs"/>
        </a:defRPr>
      </a:lvl6pPr>
      <a:lvl7pPr marL="6531834" algn="l" defTabSz="2177278" rtl="0" eaLnBrk="1" latinLnBrk="0" hangingPunct="1">
        <a:defRPr sz="4300" kern="1200">
          <a:solidFill>
            <a:schemeClr val="tx1"/>
          </a:solidFill>
          <a:latin typeface="+mn-lt"/>
          <a:ea typeface="+mn-ea"/>
          <a:cs typeface="+mn-cs"/>
        </a:defRPr>
      </a:lvl7pPr>
      <a:lvl8pPr marL="7620472" algn="l" defTabSz="2177278" rtl="0" eaLnBrk="1" latinLnBrk="0" hangingPunct="1">
        <a:defRPr sz="4300" kern="1200">
          <a:solidFill>
            <a:schemeClr val="tx1"/>
          </a:solidFill>
          <a:latin typeface="+mn-lt"/>
          <a:ea typeface="+mn-ea"/>
          <a:cs typeface="+mn-cs"/>
        </a:defRPr>
      </a:lvl8pPr>
      <a:lvl9pPr marL="8709111" algn="l" defTabSz="2177278"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hemeOverride" Target="../theme/themeOverride1.xml"/><Relationship Id="rId5" Type="http://schemas.openxmlformats.org/officeDocument/2006/relationships/image" Target="../media/image2.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26" y="695"/>
            <a:ext cx="24385588" cy="13716893"/>
          </a:xfrm>
          <a:prstGeom prst="rect">
            <a:avLst/>
          </a:prstGeom>
        </p:spPr>
      </p:pic>
      <p:sp>
        <p:nvSpPr>
          <p:cNvPr id="5" name="Textfeld 4"/>
          <p:cNvSpPr txBox="1"/>
          <p:nvPr/>
        </p:nvSpPr>
        <p:spPr>
          <a:xfrm>
            <a:off x="2615730" y="5058594"/>
            <a:ext cx="17425936" cy="3046988"/>
          </a:xfrm>
          <a:prstGeom prst="rect">
            <a:avLst/>
          </a:prstGeom>
          <a:noFill/>
        </p:spPr>
        <p:txBody>
          <a:bodyPr wrap="square" rtlCol="0">
            <a:spAutoFit/>
          </a:bodyPr>
          <a:lstStyle/>
          <a:p>
            <a:pPr algn="ctr"/>
            <a:r>
              <a:rPr lang="de-DE" sz="9600" b="1" dirty="0" smtClean="0">
                <a:solidFill>
                  <a:srgbClr val="002060"/>
                </a:solidFill>
                <a:latin typeface="Calibri" pitchFamily="34" charset="0"/>
              </a:rPr>
              <a:t>European School RheinMain</a:t>
            </a:r>
          </a:p>
          <a:p>
            <a:pPr algn="ctr"/>
            <a:r>
              <a:rPr lang="de-DE" sz="9600" b="1" dirty="0" smtClean="0">
                <a:solidFill>
                  <a:srgbClr val="002060"/>
                </a:solidFill>
                <a:latin typeface="Calibri" pitchFamily="34" charset="0"/>
              </a:rPr>
              <a:t>School Library</a:t>
            </a:r>
            <a:endParaRPr lang="de-DE" sz="9600" b="1" dirty="0">
              <a:solidFill>
                <a:srgbClr val="002060"/>
              </a:solidFill>
              <a:latin typeface="Calibri" pitchFamily="34" charset="0"/>
            </a:endParaRPr>
          </a:p>
        </p:txBody>
      </p:sp>
    </p:spTree>
    <p:extLst>
      <p:ext uri="{BB962C8B-B14F-4D97-AF65-F5344CB8AC3E}">
        <p14:creationId xmlns:p14="http://schemas.microsoft.com/office/powerpoint/2010/main" xmlns="" val="780215185"/>
      </p:ext>
    </p:extLst>
  </p:cSld>
  <p:clrMapOvr>
    <a:masterClrMapping/>
  </p:clrMapOvr>
  <p:transition spd="med" advClick="0" advTm="2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695"/>
            <a:ext cx="24385588" cy="13716893"/>
          </a:xfrm>
          <a:prstGeom prst="rect">
            <a:avLst/>
          </a:prstGeom>
        </p:spPr>
      </p:pic>
      <p:sp>
        <p:nvSpPr>
          <p:cNvPr id="4" name="Inhaltsplatzhalter 4"/>
          <p:cNvSpPr txBox="1">
            <a:spLocks/>
          </p:cNvSpPr>
          <p:nvPr/>
        </p:nvSpPr>
        <p:spPr>
          <a:xfrm>
            <a:off x="8736410" y="882130"/>
            <a:ext cx="10945216" cy="10945216"/>
          </a:xfrm>
          <a:prstGeom prst="rect">
            <a:avLst/>
          </a:prstGeom>
        </p:spPr>
        <p:txBody>
          <a:bodyPr vert="horz" lIns="217728" tIns="108864" rIns="217728" bIns="108864" rtlCol="0">
            <a:normAutofit fontScale="85000" lnSpcReduction="20000"/>
          </a:bodyPr>
          <a:lstStyle/>
          <a:p>
            <a:pPr marL="0" marR="0" lvl="0" indent="0" algn="ctr" defTabSz="2177278" rtl="0" eaLnBrk="1" fontAlgn="auto" latinLnBrk="0" hangingPunct="1">
              <a:lnSpc>
                <a:spcPct val="100000"/>
              </a:lnSpc>
              <a:spcBef>
                <a:spcPct val="20000"/>
              </a:spcBef>
              <a:spcAft>
                <a:spcPts val="0"/>
              </a:spcAft>
              <a:buClrTx/>
              <a:buSzTx/>
              <a:buFont typeface="Arial" pitchFamily="34" charset="0"/>
              <a:buNone/>
              <a:tabLst/>
              <a:defRPr/>
            </a:pPr>
            <a:endParaRPr kumimoji="0" lang="de-DE" sz="7600" b="0" i="0" u="none" strike="noStrike" kern="1200" cap="none" spc="0" normalizeH="0" baseline="0" noProof="0" dirty="0" smtClean="0">
              <a:ln>
                <a:noFill/>
              </a:ln>
              <a:solidFill>
                <a:srgbClr val="002060"/>
              </a:solidFill>
              <a:effectLst/>
              <a:uLnTx/>
              <a:uFillTx/>
              <a:latin typeface="+mn-lt"/>
              <a:ea typeface="+mn-ea"/>
              <a:cs typeface="+mn-cs"/>
            </a:endParaRPr>
          </a:p>
          <a:p>
            <a:pPr marL="0" marR="0" lvl="0" indent="0" defTabSz="2177278" rtl="0" eaLnBrk="1" fontAlgn="auto" latinLnBrk="0" hangingPunct="1">
              <a:lnSpc>
                <a:spcPct val="100000"/>
              </a:lnSpc>
              <a:spcBef>
                <a:spcPct val="20000"/>
              </a:spcBef>
              <a:spcAft>
                <a:spcPts val="0"/>
              </a:spcAft>
              <a:buClrTx/>
              <a:buSzTx/>
              <a:buFont typeface="Arial" pitchFamily="34" charset="0"/>
              <a:buNone/>
              <a:tabLst/>
              <a:defRPr/>
            </a:pPr>
            <a:r>
              <a:rPr kumimoji="0" lang="de-DE" sz="7800" b="0" i="0" u="none" strike="noStrike" kern="1200" cap="none" spc="0" normalizeH="0" baseline="0" noProof="0" dirty="0" smtClean="0">
                <a:ln>
                  <a:noFill/>
                </a:ln>
                <a:solidFill>
                  <a:srgbClr val="0070C0"/>
                </a:solidFill>
                <a:effectLst/>
                <a:uLnTx/>
                <a:uFillTx/>
                <a:latin typeface="+mn-lt"/>
                <a:ea typeface="+mn-ea"/>
                <a:cs typeface="+mn-cs"/>
              </a:rPr>
              <a:t>Diplom-Bibliothekarin (FH) für wissenschaftliche Bibliotheken.</a:t>
            </a:r>
          </a:p>
          <a:p>
            <a:pPr marL="0" marR="0" lvl="0" indent="0" defTabSz="2177278" rtl="0" eaLnBrk="1" fontAlgn="auto" latinLnBrk="0" hangingPunct="1">
              <a:lnSpc>
                <a:spcPct val="100000"/>
              </a:lnSpc>
              <a:spcBef>
                <a:spcPct val="20000"/>
              </a:spcBef>
              <a:spcAft>
                <a:spcPts val="0"/>
              </a:spcAft>
              <a:buClrTx/>
              <a:buSzTx/>
              <a:buFont typeface="Arial" pitchFamily="34" charset="0"/>
              <a:buNone/>
              <a:tabLst/>
              <a:defRPr/>
            </a:pPr>
            <a:r>
              <a:rPr kumimoji="0" lang="de-DE" sz="7800" b="0" i="0" u="none" strike="noStrike" kern="1200" cap="none" spc="0" normalizeH="0" baseline="0" noProof="0" dirty="0" smtClean="0">
                <a:ln>
                  <a:noFill/>
                </a:ln>
                <a:solidFill>
                  <a:srgbClr val="0070C0"/>
                </a:solidFill>
                <a:effectLst/>
                <a:uLnTx/>
                <a:uFillTx/>
                <a:latin typeface="+mn-lt"/>
                <a:ea typeface="+mn-ea"/>
                <a:cs typeface="+mn-cs"/>
              </a:rPr>
              <a:t>Seit 15 Jahren im Europäischen Schulsystem tätig.</a:t>
            </a:r>
          </a:p>
          <a:p>
            <a:pPr marL="0" marR="0" lvl="0" indent="0" defTabSz="2177278" rtl="0" eaLnBrk="1" fontAlgn="auto" latinLnBrk="0" hangingPunct="1">
              <a:lnSpc>
                <a:spcPct val="100000"/>
              </a:lnSpc>
              <a:spcBef>
                <a:spcPct val="20000"/>
              </a:spcBef>
              <a:spcAft>
                <a:spcPts val="0"/>
              </a:spcAft>
              <a:buClrTx/>
              <a:buSzTx/>
              <a:buFont typeface="Arial" pitchFamily="34" charset="0"/>
              <a:buNone/>
              <a:tabLst/>
              <a:defRPr/>
            </a:pPr>
            <a:r>
              <a:rPr kumimoji="0" lang="de-DE" sz="7800" b="0" i="0" u="none" strike="noStrike" kern="1200" cap="none" spc="0" normalizeH="0" baseline="0" noProof="0" dirty="0" smtClean="0">
                <a:ln>
                  <a:noFill/>
                </a:ln>
                <a:solidFill>
                  <a:srgbClr val="0070C0"/>
                </a:solidFill>
                <a:effectLst/>
                <a:uLnTx/>
                <a:uFillTx/>
                <a:latin typeface="+mn-lt"/>
                <a:ea typeface="+mn-ea"/>
                <a:cs typeface="+mn-cs"/>
              </a:rPr>
              <a:t>Stationen: </a:t>
            </a:r>
          </a:p>
          <a:p>
            <a:pPr marL="800100" marR="0" lvl="1" indent="-342900" defTabSz="2177278" rtl="0" eaLnBrk="1" fontAlgn="auto" latinLnBrk="0" hangingPunct="1">
              <a:lnSpc>
                <a:spcPct val="100000"/>
              </a:lnSpc>
              <a:spcBef>
                <a:spcPct val="20000"/>
              </a:spcBef>
              <a:spcAft>
                <a:spcPts val="0"/>
              </a:spcAft>
              <a:buClrTx/>
              <a:buSzTx/>
              <a:buFont typeface="Arial" pitchFamily="34" charset="0"/>
              <a:buChar char="•"/>
              <a:tabLst/>
              <a:defRPr/>
            </a:pPr>
            <a:r>
              <a:rPr kumimoji="0" lang="de-DE" sz="7800" b="0" i="0" u="none" strike="noStrike" kern="1200" cap="none" spc="0" normalizeH="0" baseline="0" noProof="0" dirty="0" smtClean="0">
                <a:ln>
                  <a:noFill/>
                </a:ln>
                <a:solidFill>
                  <a:srgbClr val="0070C0"/>
                </a:solidFill>
                <a:effectLst/>
                <a:uLnTx/>
                <a:uFillTx/>
                <a:latin typeface="+mn-lt"/>
                <a:ea typeface="+mn-ea"/>
                <a:cs typeface="+mn-cs"/>
              </a:rPr>
              <a:t>Karlsruhe</a:t>
            </a:r>
          </a:p>
          <a:p>
            <a:pPr marL="800100" marR="0" lvl="1" indent="-342900" defTabSz="2177278" rtl="0" eaLnBrk="1" fontAlgn="auto" latinLnBrk="0" hangingPunct="1">
              <a:lnSpc>
                <a:spcPct val="100000"/>
              </a:lnSpc>
              <a:spcBef>
                <a:spcPct val="20000"/>
              </a:spcBef>
              <a:spcAft>
                <a:spcPts val="0"/>
              </a:spcAft>
              <a:buClrTx/>
              <a:buSzTx/>
              <a:buFont typeface="Arial" pitchFamily="34" charset="0"/>
              <a:buChar char="•"/>
              <a:tabLst/>
              <a:defRPr/>
            </a:pPr>
            <a:r>
              <a:rPr kumimoji="0" lang="de-DE" sz="7800" b="0" i="0" u="none" strike="noStrike" kern="1200" cap="none" spc="0" normalizeH="0" baseline="0" noProof="0" dirty="0" smtClean="0">
                <a:ln>
                  <a:noFill/>
                </a:ln>
                <a:solidFill>
                  <a:srgbClr val="0070C0"/>
                </a:solidFill>
                <a:effectLst/>
                <a:uLnTx/>
                <a:uFillTx/>
                <a:latin typeface="+mn-lt"/>
                <a:ea typeface="+mn-ea"/>
                <a:cs typeface="+mn-cs"/>
              </a:rPr>
              <a:t>Frankfurt</a:t>
            </a:r>
          </a:p>
          <a:p>
            <a:pPr marL="800100" marR="0" lvl="1" indent="-342900" defTabSz="2177278" rtl="0" eaLnBrk="1" fontAlgn="auto" latinLnBrk="0" hangingPunct="1">
              <a:lnSpc>
                <a:spcPct val="100000"/>
              </a:lnSpc>
              <a:spcBef>
                <a:spcPct val="20000"/>
              </a:spcBef>
              <a:spcAft>
                <a:spcPts val="0"/>
              </a:spcAft>
              <a:buClrTx/>
              <a:buSzTx/>
              <a:buFont typeface="Arial" pitchFamily="34" charset="0"/>
              <a:buChar char="•"/>
              <a:tabLst/>
              <a:defRPr/>
            </a:pPr>
            <a:r>
              <a:rPr kumimoji="0" lang="de-DE" sz="7800" b="0" i="0" u="none" strike="noStrike" kern="1200" cap="none" spc="0" normalizeH="0" baseline="0" noProof="0" dirty="0" smtClean="0">
                <a:ln>
                  <a:noFill/>
                </a:ln>
                <a:solidFill>
                  <a:srgbClr val="0070C0"/>
                </a:solidFill>
                <a:effectLst/>
                <a:uLnTx/>
                <a:uFillTx/>
                <a:latin typeface="+mn-lt"/>
                <a:ea typeface="+mn-ea"/>
                <a:cs typeface="+mn-cs"/>
              </a:rPr>
              <a:t>Bad Vilbel</a:t>
            </a:r>
          </a:p>
          <a:p>
            <a:pPr marL="0" marR="0" lvl="0" indent="0" algn="ctr" defTabSz="2177278" rtl="0" eaLnBrk="1" fontAlgn="auto" latinLnBrk="0" hangingPunct="1">
              <a:lnSpc>
                <a:spcPct val="100000"/>
              </a:lnSpc>
              <a:spcBef>
                <a:spcPct val="20000"/>
              </a:spcBef>
              <a:spcAft>
                <a:spcPts val="0"/>
              </a:spcAft>
              <a:buClrTx/>
              <a:buSzTx/>
              <a:buFont typeface="Arial" pitchFamily="34" charset="0"/>
              <a:buNone/>
              <a:tabLst/>
              <a:defRPr/>
            </a:pPr>
            <a:endParaRPr kumimoji="0" lang="de-DE" sz="76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7" name="Textfeld 6"/>
          <p:cNvSpPr txBox="1"/>
          <p:nvPr/>
        </p:nvSpPr>
        <p:spPr>
          <a:xfrm>
            <a:off x="1247578" y="810122"/>
            <a:ext cx="6480720" cy="754053"/>
          </a:xfrm>
          <a:prstGeom prst="rect">
            <a:avLst/>
          </a:prstGeom>
          <a:noFill/>
        </p:spPr>
        <p:txBody>
          <a:bodyPr wrap="square" rtlCol="0">
            <a:spAutoFit/>
          </a:bodyPr>
          <a:lstStyle/>
          <a:p>
            <a:endParaRPr lang="de-DE" dirty="0"/>
          </a:p>
        </p:txBody>
      </p:sp>
      <p:sp>
        <p:nvSpPr>
          <p:cNvPr id="11" name="Textfeld 10"/>
          <p:cNvSpPr txBox="1"/>
          <p:nvPr/>
        </p:nvSpPr>
        <p:spPr>
          <a:xfrm>
            <a:off x="1679626" y="1818234"/>
            <a:ext cx="7056784" cy="2123658"/>
          </a:xfrm>
          <a:prstGeom prst="rect">
            <a:avLst/>
          </a:prstGeom>
          <a:noFill/>
        </p:spPr>
        <p:txBody>
          <a:bodyPr wrap="square" rtlCol="0">
            <a:spAutoFit/>
          </a:bodyPr>
          <a:lstStyle/>
          <a:p>
            <a:pPr algn="ctr"/>
            <a:r>
              <a:rPr lang="de-DE" sz="7200" b="1" dirty="0" smtClean="0">
                <a:solidFill>
                  <a:srgbClr val="002060"/>
                </a:solidFill>
                <a:latin typeface="Calibri" pitchFamily="34" charset="0"/>
              </a:rPr>
              <a:t>Zur Person:</a:t>
            </a:r>
          </a:p>
          <a:p>
            <a:pPr algn="ctr"/>
            <a:r>
              <a:rPr lang="de-DE" sz="6000" b="1" dirty="0" smtClean="0">
                <a:solidFill>
                  <a:srgbClr val="002060"/>
                </a:solidFill>
                <a:latin typeface="Calibri" pitchFamily="34" charset="0"/>
              </a:rPr>
              <a:t>Renate Kirmse</a:t>
            </a:r>
          </a:p>
        </p:txBody>
      </p:sp>
      <p:pic>
        <p:nvPicPr>
          <p:cNvPr id="12" name="Picture 5" descr="C:\Users\renate.kirmse\Pictures\olly.gif"/>
          <p:cNvPicPr>
            <a:picLocks noChangeAspect="1" noChangeArrowheads="1"/>
          </p:cNvPicPr>
          <p:nvPr/>
        </p:nvPicPr>
        <p:blipFill>
          <a:blip r:embed="rId4" cstate="print"/>
          <a:srcRect/>
          <a:stretch>
            <a:fillRect/>
          </a:stretch>
        </p:blipFill>
        <p:spPr bwMode="auto">
          <a:xfrm>
            <a:off x="3047778" y="4626546"/>
            <a:ext cx="3788728" cy="4104456"/>
          </a:xfrm>
          <a:prstGeom prst="rect">
            <a:avLst/>
          </a:prstGeom>
          <a:noFill/>
        </p:spPr>
      </p:pic>
    </p:spTree>
    <p:extLst>
      <p:ext uri="{BB962C8B-B14F-4D97-AF65-F5344CB8AC3E}">
        <p14:creationId xmlns:p14="http://schemas.microsoft.com/office/powerpoint/2010/main" xmlns="" val="780215185"/>
      </p:ext>
    </p:extLst>
  </p:cSld>
  <p:clrMapOvr>
    <a:masterClrMapping/>
  </p:clrMapOvr>
  <p:transition spd="med" advClick="0" advTm="5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5700" dirty="0" smtClean="0">
                <a:solidFill>
                  <a:srgbClr val="002060"/>
                </a:solidFill>
              </a:rPr>
              <a:t>Europäische Schulen</a:t>
            </a:r>
            <a:endParaRPr lang="de-DE" sz="5700" dirty="0">
              <a:solidFill>
                <a:srgbClr val="002060"/>
              </a:solidFill>
            </a:endParaRPr>
          </a:p>
        </p:txBody>
      </p:sp>
      <p:sp>
        <p:nvSpPr>
          <p:cNvPr id="4" name="Textplatzhalter 3"/>
          <p:cNvSpPr>
            <a:spLocks noGrp="1"/>
          </p:cNvSpPr>
          <p:nvPr>
            <p:ph type="body" sz="half" idx="2"/>
          </p:nvPr>
        </p:nvSpPr>
        <p:spPr>
          <a:xfrm>
            <a:off x="671514" y="2898354"/>
            <a:ext cx="8022690" cy="9383212"/>
          </a:xfrm>
        </p:spPr>
        <p:txBody>
          <a:bodyPr>
            <a:normAutofit lnSpcReduction="10000"/>
          </a:bodyPr>
          <a:lstStyle/>
          <a:p>
            <a:r>
              <a:rPr lang="de-DE" sz="3800" i="1" dirty="0" smtClean="0">
                <a:solidFill>
                  <a:srgbClr val="002060"/>
                </a:solidFill>
              </a:rPr>
              <a:t>“Zusammen erzogen, von Kindheit an von den trennenden Vorurteilen unbelastet, vertraut mit allem, was groß und gut in den verschiedenen Kulturen ist, wird ihnen, während sie heranwachsen, in die Seele geschrieben, dass sie zusammengehören.</a:t>
            </a:r>
          </a:p>
          <a:p>
            <a:endParaRPr lang="de-DE" sz="3800" i="1" dirty="0">
              <a:solidFill>
                <a:srgbClr val="002060"/>
              </a:solidFill>
            </a:endParaRPr>
          </a:p>
          <a:p>
            <a:r>
              <a:rPr lang="de-DE" sz="3800" i="1" dirty="0" smtClean="0">
                <a:solidFill>
                  <a:srgbClr val="002060"/>
                </a:solidFill>
              </a:rPr>
              <a:t>Ohne aufzuhören, ihr eigenes Land mit Liebe und Stolz zu betrachten, werden sie Europäer, geschult und bereit, die Arbeit ihrer Väter vor ihnen zu vollenden und zu verfestigen, um ein vereintes und blühendes Europa entstehen zu lassen.”</a:t>
            </a:r>
            <a:endParaRPr lang="de-DE" sz="3800" dirty="0">
              <a:solidFill>
                <a:srgbClr val="002060"/>
              </a:solidFill>
            </a:endParaRPr>
          </a:p>
        </p:txBody>
      </p:sp>
      <p:sp>
        <p:nvSpPr>
          <p:cNvPr id="7" name="Inhaltsplatzhalter 6"/>
          <p:cNvSpPr>
            <a:spLocks noGrp="1"/>
          </p:cNvSpPr>
          <p:nvPr>
            <p:ph idx="1"/>
          </p:nvPr>
        </p:nvSpPr>
        <p:spPr>
          <a:xfrm>
            <a:off x="8592395" y="0"/>
            <a:ext cx="11593287" cy="13717588"/>
          </a:xfrm>
        </p:spPr>
        <p:txBody>
          <a:bodyPr>
            <a:normAutofit fontScale="25000" lnSpcReduction="20000"/>
          </a:bodyPr>
          <a:lstStyle/>
          <a:p>
            <a:r>
              <a:rPr lang="de-DE" sz="13300" b="1" dirty="0" smtClean="0">
                <a:solidFill>
                  <a:srgbClr val="0070C0"/>
                </a:solidFill>
              </a:rPr>
              <a:t>Europäischen Schulen sind offizielle Schulen</a:t>
            </a:r>
          </a:p>
          <a:p>
            <a:pPr>
              <a:buNone/>
            </a:pPr>
            <a:r>
              <a:rPr lang="de-DE" sz="13300" b="1" dirty="0" smtClean="0">
                <a:solidFill>
                  <a:srgbClr val="0070C0"/>
                </a:solidFill>
              </a:rPr>
              <a:t>	</a:t>
            </a:r>
            <a:r>
              <a:rPr lang="de-DE" sz="13300" dirty="0" smtClean="0">
                <a:solidFill>
                  <a:srgbClr val="0070C0"/>
                </a:solidFill>
              </a:rPr>
              <a:t>gegründet von den Regierungen der Mitgliedstaaten der Europäischen Union  und den Europäischen Gemeinschaften </a:t>
            </a:r>
            <a:br>
              <a:rPr lang="de-DE" sz="13300" dirty="0" smtClean="0">
                <a:solidFill>
                  <a:srgbClr val="0070C0"/>
                </a:solidFill>
              </a:rPr>
            </a:br>
            <a:endParaRPr lang="de-DE" sz="13300" dirty="0" smtClean="0">
              <a:solidFill>
                <a:srgbClr val="0070C0"/>
              </a:solidFill>
            </a:endParaRPr>
          </a:p>
          <a:p>
            <a:r>
              <a:rPr lang="de-DE" sz="13300" b="1" dirty="0" smtClean="0">
                <a:solidFill>
                  <a:srgbClr val="0070C0"/>
                </a:solidFill>
              </a:rPr>
              <a:t>Zielsetzung</a:t>
            </a:r>
          </a:p>
          <a:p>
            <a:pPr>
              <a:buNone/>
            </a:pPr>
            <a:r>
              <a:rPr lang="de-DE" sz="13300" b="1" dirty="0" smtClean="0">
                <a:solidFill>
                  <a:srgbClr val="0070C0"/>
                </a:solidFill>
              </a:rPr>
              <a:t>	</a:t>
            </a:r>
            <a:r>
              <a:rPr lang="de-DE" sz="13300" dirty="0" smtClean="0">
                <a:solidFill>
                  <a:srgbClr val="0070C0"/>
                </a:solidFill>
              </a:rPr>
              <a:t>Erteilung eines mehrsprachigen und multikulturellen Unterrichts für alle Kinder des Kindergarten-, Primar- und Sekundarbereichs.</a:t>
            </a:r>
          </a:p>
          <a:p>
            <a:endParaRPr lang="de-DE" sz="13300" dirty="0" smtClean="0">
              <a:solidFill>
                <a:srgbClr val="0070C0"/>
              </a:solidFill>
            </a:endParaRPr>
          </a:p>
          <a:p>
            <a:r>
              <a:rPr lang="de-DE" sz="13300" b="1" dirty="0" smtClean="0">
                <a:solidFill>
                  <a:srgbClr val="0070C0"/>
                </a:solidFill>
              </a:rPr>
              <a:t>Unterricht</a:t>
            </a:r>
          </a:p>
          <a:p>
            <a:pPr>
              <a:buNone/>
            </a:pPr>
            <a:r>
              <a:rPr lang="de-DE" sz="13300" b="1" dirty="0" smtClean="0">
                <a:solidFill>
                  <a:srgbClr val="0070C0"/>
                </a:solidFill>
              </a:rPr>
              <a:t>	</a:t>
            </a:r>
            <a:r>
              <a:rPr lang="de-DE" sz="13300" dirty="0" smtClean="0">
                <a:solidFill>
                  <a:srgbClr val="0070C0"/>
                </a:solidFill>
              </a:rPr>
              <a:t>Die Hauptfächer werden in den offiziellen Sprachen der Europäischen Union unterrichtet. Die Muttersprache der Schüler (L I) bleibt ihre erste Sprache während der gesamten Schulzeit.</a:t>
            </a:r>
          </a:p>
          <a:p>
            <a:pPr>
              <a:buNone/>
            </a:pPr>
            <a:endParaRPr lang="de-DE" sz="13300" dirty="0" smtClean="0">
              <a:solidFill>
                <a:srgbClr val="0070C0"/>
              </a:solidFill>
            </a:endParaRPr>
          </a:p>
          <a:p>
            <a:r>
              <a:rPr lang="de-DE" sz="13300" b="1" dirty="0" smtClean="0">
                <a:solidFill>
                  <a:srgbClr val="0070C0"/>
                </a:solidFill>
              </a:rPr>
              <a:t>Organisation</a:t>
            </a:r>
          </a:p>
          <a:p>
            <a:pPr>
              <a:buNone/>
            </a:pPr>
            <a:r>
              <a:rPr lang="de-DE" sz="13300" b="1" dirty="0" smtClean="0">
                <a:solidFill>
                  <a:srgbClr val="0070C0"/>
                </a:solidFill>
              </a:rPr>
              <a:t>	</a:t>
            </a:r>
            <a:r>
              <a:rPr lang="de-DE" sz="13300" dirty="0" smtClean="0">
                <a:solidFill>
                  <a:srgbClr val="0070C0"/>
                </a:solidFill>
              </a:rPr>
              <a:t>An jeder Schule gibt es verschiedene Sprachabteilungen in denen Fächeraufteilung und Lehrpläne (ausgenommen in der Muttersprache) in allen Abteilungen gleich sind.</a:t>
            </a:r>
          </a:p>
          <a:p>
            <a:endParaRPr lang="de-DE" sz="13300" dirty="0" smtClean="0">
              <a:solidFill>
                <a:srgbClr val="0070C0"/>
              </a:solidFill>
            </a:endParaRPr>
          </a:p>
          <a:p>
            <a:r>
              <a:rPr lang="de-DE" sz="13300" b="1" dirty="0" smtClean="0">
                <a:solidFill>
                  <a:srgbClr val="0070C0"/>
                </a:solidFill>
              </a:rPr>
              <a:t>Zurzeit existieren</a:t>
            </a:r>
          </a:p>
          <a:p>
            <a:pPr lvl="1"/>
            <a:r>
              <a:rPr lang="de-DE" sz="13300" dirty="0" smtClean="0">
                <a:solidFill>
                  <a:srgbClr val="0070C0"/>
                </a:solidFill>
              </a:rPr>
              <a:t>14 dieser Schulen als Typ1-Schulen (direkt an eine Europäische Institution und den Obersten Rat der Europäischen Schulen gekoppelt)</a:t>
            </a:r>
          </a:p>
          <a:p>
            <a:pPr lvl="1"/>
            <a:r>
              <a:rPr lang="de-DE" sz="13300" dirty="0" smtClean="0">
                <a:solidFill>
                  <a:srgbClr val="0070C0"/>
                </a:solidFill>
              </a:rPr>
              <a:t>7 Schulen als Typ2-Schulen (Anerkannte Schule für Länder, in denen es keine Typ1-Schule gibt)</a:t>
            </a:r>
          </a:p>
          <a:p>
            <a:pPr lvl="1"/>
            <a:r>
              <a:rPr lang="de-DE" sz="13300" dirty="0" smtClean="0">
                <a:solidFill>
                  <a:srgbClr val="0070C0"/>
                </a:solidFill>
              </a:rPr>
              <a:t>1 Schule als </a:t>
            </a:r>
            <a:r>
              <a:rPr lang="de-DE" sz="13300" dirty="0">
                <a:solidFill>
                  <a:srgbClr val="0070C0"/>
                </a:solidFill>
              </a:rPr>
              <a:t>Typ3-Schule </a:t>
            </a:r>
            <a:r>
              <a:rPr lang="de-DE" sz="13300" dirty="0" smtClean="0">
                <a:solidFill>
                  <a:srgbClr val="0070C0"/>
                </a:solidFill>
              </a:rPr>
              <a:t>: Europäische Schule Bad Vilbel (Zugehörig zum System der Europäischen Schulen, aber unabhängig finanziert)</a:t>
            </a:r>
          </a:p>
          <a:p>
            <a:endParaRPr lang="de-DE" dirty="0"/>
          </a:p>
        </p:txBody>
      </p:sp>
      <p:pic>
        <p:nvPicPr>
          <p:cNvPr id="8" name="Grafik 7" descr="EURSC.jpg"/>
          <p:cNvPicPr>
            <a:picLocks noChangeAspect="1"/>
          </p:cNvPicPr>
          <p:nvPr/>
        </p:nvPicPr>
        <p:blipFill>
          <a:blip r:embed="rId3" cstate="print"/>
          <a:stretch>
            <a:fillRect/>
          </a:stretch>
        </p:blipFill>
        <p:spPr>
          <a:xfrm>
            <a:off x="-1" y="0"/>
            <a:ext cx="8736411" cy="1259560"/>
          </a:xfrm>
          <a:prstGeom prst="rect">
            <a:avLst/>
          </a:prstGeom>
        </p:spPr>
      </p:pic>
    </p:spTree>
  </p:cSld>
  <p:clrMapOvr>
    <a:masterClrMapping/>
  </p:clrMapOvr>
  <p:transition spd="med" advClick="0" advTm="1500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695"/>
            <a:ext cx="24385588" cy="13716893"/>
          </a:xfrm>
          <a:prstGeom prst="rect">
            <a:avLst/>
          </a:prstGeom>
        </p:spPr>
      </p:pic>
      <p:sp>
        <p:nvSpPr>
          <p:cNvPr id="15" name="Titel 4"/>
          <p:cNvSpPr txBox="1">
            <a:spLocks/>
          </p:cNvSpPr>
          <p:nvPr/>
        </p:nvSpPr>
        <p:spPr>
          <a:xfrm>
            <a:off x="1031554" y="882130"/>
            <a:ext cx="6995735" cy="5400600"/>
          </a:xfrm>
          <a:prstGeom prst="rect">
            <a:avLst/>
          </a:prstGeom>
        </p:spPr>
        <p:txBody>
          <a:bodyPr vert="horz" lIns="91440" tIns="45720" rIns="91440" bIns="45720" rtlCol="0" anchor="b">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2000" b="1" i="0" u="none" strike="noStrike" kern="1200" cap="none" spc="0" normalizeH="0" baseline="0" noProof="0" dirty="0" smtClean="0">
                <a:ln>
                  <a:noFill/>
                </a:ln>
                <a:solidFill>
                  <a:srgbClr val="1F497D">
                    <a:lumMod val="60000"/>
                    <a:lumOff val="40000"/>
                  </a:srgbClr>
                </a:solidFill>
                <a:effectLst/>
                <a:uLnTx/>
                <a:uFillTx/>
                <a:latin typeface="Calibri"/>
                <a:ea typeface="+mj-ea"/>
                <a:cs typeface="+mj-cs"/>
              </a:rPr>
              <a:t/>
            </a:r>
            <a:br>
              <a:rPr kumimoji="0" lang="de-DE" sz="2000" b="1" i="0" u="none" strike="noStrike" kern="1200" cap="none" spc="0" normalizeH="0" baseline="0" noProof="0" dirty="0" smtClean="0">
                <a:ln>
                  <a:noFill/>
                </a:ln>
                <a:solidFill>
                  <a:srgbClr val="1F497D">
                    <a:lumMod val="60000"/>
                    <a:lumOff val="40000"/>
                  </a:srgbClr>
                </a:solidFill>
                <a:effectLst/>
                <a:uLnTx/>
                <a:uFillTx/>
                <a:latin typeface="Calibri"/>
                <a:ea typeface="+mj-ea"/>
                <a:cs typeface="+mj-cs"/>
              </a:rPr>
            </a:br>
            <a:r>
              <a:rPr kumimoji="0" lang="de-DE" sz="2000" b="1" i="0" u="none" strike="noStrike" kern="1200" cap="none" spc="0" normalizeH="0" baseline="0" noProof="0" dirty="0" smtClean="0">
                <a:ln>
                  <a:noFill/>
                </a:ln>
                <a:solidFill>
                  <a:srgbClr val="1F497D">
                    <a:lumMod val="60000"/>
                    <a:lumOff val="40000"/>
                  </a:srgbClr>
                </a:solidFill>
                <a:effectLst/>
                <a:uLnTx/>
                <a:uFillTx/>
                <a:latin typeface="Calibri"/>
                <a:ea typeface="+mj-ea"/>
                <a:cs typeface="+mj-cs"/>
              </a:rPr>
              <a:t/>
            </a:r>
            <a:br>
              <a:rPr kumimoji="0" lang="de-DE" sz="2000" b="1" i="0" u="none" strike="noStrike" kern="1200" cap="none" spc="0" normalizeH="0" baseline="0" noProof="0" dirty="0" smtClean="0">
                <a:ln>
                  <a:noFill/>
                </a:ln>
                <a:solidFill>
                  <a:srgbClr val="1F497D">
                    <a:lumMod val="60000"/>
                    <a:lumOff val="40000"/>
                  </a:srgbClr>
                </a:solidFill>
                <a:effectLst/>
                <a:uLnTx/>
                <a:uFillTx/>
                <a:latin typeface="Calibri"/>
                <a:ea typeface="+mj-ea"/>
                <a:cs typeface="+mj-cs"/>
              </a:rPr>
            </a:br>
            <a:r>
              <a:rPr kumimoji="0" lang="de-DE" sz="6200" b="1" i="0" u="none" strike="noStrike" kern="1200" cap="none" spc="0" normalizeH="0" baseline="0" noProof="0" dirty="0" smtClean="0">
                <a:ln>
                  <a:noFill/>
                </a:ln>
                <a:solidFill>
                  <a:srgbClr val="002060"/>
                </a:solidFill>
                <a:effectLst/>
                <a:uLnTx/>
                <a:uFillTx/>
                <a:latin typeface="Calibri"/>
                <a:ea typeface="+mj-ea"/>
                <a:cs typeface="+mj-cs"/>
              </a:rPr>
              <a:t>Schulbibliotheken der Europäischen Schulen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de-DE" sz="4100" b="1" i="0" u="none" strike="noStrike" kern="1200" cap="none" spc="0" normalizeH="0" baseline="0" noProof="0" dirty="0" smtClean="0">
              <a:ln>
                <a:noFill/>
              </a:ln>
              <a:solidFill>
                <a:srgbClr val="002060"/>
              </a:solidFill>
              <a:effectLst/>
              <a:uLnTx/>
              <a:uFillTx/>
              <a:latin typeface="Calibri"/>
              <a:ea typeface="+mj-ea"/>
              <a:cs typeface="+mj-cs"/>
            </a:endParaRPr>
          </a:p>
          <a:p>
            <a:pPr defTabSz="914400">
              <a:spcBef>
                <a:spcPct val="0"/>
              </a:spcBef>
            </a:pPr>
            <a:r>
              <a:rPr lang="de-DE" sz="4100" i="1" dirty="0" smtClean="0">
                <a:solidFill>
                  <a:srgbClr val="002060"/>
                </a:solidFill>
              </a:rPr>
              <a:t>… sind selbstverständlicher Bestandteil des Unterrichts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de-DE" sz="2700" b="1" i="0" u="none" strike="noStrike" kern="1200" cap="none" spc="0" normalizeH="0" baseline="0" noProof="0" dirty="0">
              <a:ln>
                <a:noFill/>
              </a:ln>
              <a:solidFill>
                <a:srgbClr val="002060"/>
              </a:solidFill>
              <a:effectLst/>
              <a:uLnTx/>
              <a:uFillTx/>
              <a:latin typeface="Calibri"/>
              <a:ea typeface="+mj-ea"/>
              <a:cs typeface="+mj-cs"/>
            </a:endParaRPr>
          </a:p>
        </p:txBody>
      </p:sp>
      <p:sp>
        <p:nvSpPr>
          <p:cNvPr id="16" name="Textplatzhalter 6"/>
          <p:cNvSpPr txBox="1">
            <a:spLocks/>
          </p:cNvSpPr>
          <p:nvPr/>
        </p:nvSpPr>
        <p:spPr>
          <a:xfrm>
            <a:off x="2687738" y="2466445"/>
            <a:ext cx="5401526" cy="8331657"/>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2800" b="0" i="1" u="none" strike="noStrike" kern="1200" cap="none" spc="0" normalizeH="0" baseline="0" noProof="0" dirty="0">
              <a:ln>
                <a:noFill/>
              </a:ln>
              <a:solidFill>
                <a:srgbClr val="002060"/>
              </a:solidFill>
              <a:effectLst/>
              <a:uLnTx/>
              <a:uFillTx/>
              <a:latin typeface="Calibri"/>
              <a:ea typeface="+mn-ea"/>
              <a:cs typeface="+mn-cs"/>
            </a:endParaRPr>
          </a:p>
        </p:txBody>
      </p:sp>
      <p:sp>
        <p:nvSpPr>
          <p:cNvPr id="17" name="Inhaltsplatzhalter 8"/>
          <p:cNvSpPr txBox="1">
            <a:spLocks/>
          </p:cNvSpPr>
          <p:nvPr/>
        </p:nvSpPr>
        <p:spPr>
          <a:xfrm>
            <a:off x="8880426" y="1242170"/>
            <a:ext cx="9073008" cy="1195332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de-DE" sz="6000" b="1" i="1" u="none" strike="noStrike" kern="1200" cap="none" spc="0" normalizeH="0" baseline="0" noProof="0" dirty="0" smtClean="0">
                <a:ln>
                  <a:noFill/>
                </a:ln>
                <a:solidFill>
                  <a:srgbClr val="0070C0"/>
                </a:solidFill>
                <a:effectLst/>
                <a:uLnTx/>
                <a:uFillTx/>
                <a:latin typeface="Calibri"/>
                <a:ea typeface="+mn-ea"/>
                <a:cs typeface="+mn-cs"/>
              </a:rPr>
              <a:t>Lehrplan Grundschule: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de-DE" sz="6000" b="0" i="1" u="none" strike="noStrike" kern="1200" cap="none" spc="0" normalizeH="0" baseline="0" noProof="0" dirty="0" smtClean="0">
                <a:ln>
                  <a:noFill/>
                </a:ln>
                <a:solidFill>
                  <a:srgbClr val="0070C0"/>
                </a:solidFill>
                <a:effectLst/>
                <a:uLnTx/>
                <a:uFillTx/>
                <a:latin typeface="Calibri"/>
                <a:ea typeface="+mn-ea"/>
                <a:cs typeface="+mn-cs"/>
              </a:rPr>
              <a:t>„Die „Erziehung zum Buch“ sollte in der gesamten Grundschulzeit gefördert und ausgebaut werden.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de-DE" sz="6000" b="0" i="1" u="none" strike="noStrike" kern="1200" cap="none" spc="0" normalizeH="0" baseline="0" noProof="0" dirty="0" smtClean="0">
                <a:ln>
                  <a:noFill/>
                </a:ln>
                <a:solidFill>
                  <a:srgbClr val="0070C0"/>
                </a:solidFill>
                <a:effectLst/>
                <a:uLnTx/>
                <a:uFillTx/>
                <a:latin typeface="Calibri"/>
                <a:ea typeface="+mn-ea"/>
                <a:cs typeface="+mn-cs"/>
              </a:rPr>
              <a:t>Gleichermaßen muss das häusliche Lesen durch geeignete Methoden und Materialien angebahnt oder  unterstützt werden.“</a:t>
            </a:r>
            <a:endParaRPr kumimoji="0" lang="de-DE" sz="6000" b="0" i="1" u="none" strike="noStrike" kern="1200" cap="none" spc="0" normalizeH="0" baseline="0" noProof="0" dirty="0" smtClean="0">
              <a:ln>
                <a:noFill/>
              </a:ln>
              <a:solidFill>
                <a:srgbClr val="002060"/>
              </a:solidFill>
              <a:effectLst/>
              <a:uLnTx/>
              <a:uFillTx/>
              <a:latin typeface="Calibri"/>
              <a:ea typeface="+mn-ea"/>
              <a:cs typeface="+mn-cs"/>
            </a:endParaRPr>
          </a:p>
        </p:txBody>
      </p:sp>
      <p:pic>
        <p:nvPicPr>
          <p:cNvPr id="18" name="Grafik 17" descr="Button_School_Library.png"/>
          <p:cNvPicPr>
            <a:picLocks noChangeAspect="1"/>
          </p:cNvPicPr>
          <p:nvPr/>
        </p:nvPicPr>
        <p:blipFill>
          <a:blip r:embed="rId5" cstate="print"/>
          <a:stretch>
            <a:fillRect/>
          </a:stretch>
        </p:blipFill>
        <p:spPr>
          <a:xfrm>
            <a:off x="3191794" y="6426746"/>
            <a:ext cx="3749246" cy="3749246"/>
          </a:xfrm>
          <a:prstGeom prst="rect">
            <a:avLst/>
          </a:prstGeom>
        </p:spPr>
      </p:pic>
    </p:spTree>
    <p:custDataLst>
      <p:tags r:id="rId1"/>
    </p:custDataLst>
    <p:extLst>
      <p:ext uri="{BB962C8B-B14F-4D97-AF65-F5344CB8AC3E}">
        <p14:creationId xmlns:p14="http://schemas.microsoft.com/office/powerpoint/2010/main" xmlns="" val="780215185"/>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 calcmode="lin" valueType="num">
                                      <p:cBhvr additive="base">
                                        <p:cTn id="7"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anim calcmode="lin" valueType="num">
                                      <p:cBhvr additive="base">
                                        <p:cTn id="13"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6000" dirty="0" smtClean="0">
                <a:solidFill>
                  <a:srgbClr val="002060"/>
                </a:solidFill>
              </a:rPr>
              <a:t>Konsequenzen I</a:t>
            </a:r>
            <a:endParaRPr lang="de-DE" sz="6000" dirty="0">
              <a:solidFill>
                <a:srgbClr val="002060"/>
              </a:solidFill>
            </a:endParaRPr>
          </a:p>
        </p:txBody>
      </p:sp>
      <p:sp>
        <p:nvSpPr>
          <p:cNvPr id="6" name="Textplatzhalter 5"/>
          <p:cNvSpPr>
            <a:spLocks noGrp="1"/>
          </p:cNvSpPr>
          <p:nvPr>
            <p:ph type="body" sz="half" idx="2"/>
          </p:nvPr>
        </p:nvSpPr>
        <p:spPr>
          <a:xfrm>
            <a:off x="8808418" y="450082"/>
            <a:ext cx="10801200" cy="12961440"/>
          </a:xfrm>
        </p:spPr>
        <p:txBody>
          <a:bodyPr>
            <a:noAutofit/>
          </a:bodyPr>
          <a:lstStyle/>
          <a:p>
            <a:pPr marL="816479" indent="-816479">
              <a:buAutoNum type="arabicPeriod"/>
            </a:pPr>
            <a:r>
              <a:rPr lang="de-DE" sz="6000" b="1" dirty="0" smtClean="0">
                <a:solidFill>
                  <a:srgbClr val="0070C0"/>
                </a:solidFill>
              </a:rPr>
              <a:t>ALLE Schulen haben mindestens eine Schulbibliothek, um den Unterricht mit Literatur, Sachinformation und Veranstaltungen zu unterstützen.</a:t>
            </a:r>
          </a:p>
          <a:p>
            <a:pPr marL="816479" indent="-816479"/>
            <a:r>
              <a:rPr lang="de-DE" sz="6000" b="1" dirty="0" smtClean="0">
                <a:solidFill>
                  <a:srgbClr val="0070C0"/>
                </a:solidFill>
              </a:rPr>
              <a:t>2.	ALLE Schulbibliotheken werden durch die Schul-Inspektoren des Obersten Rates begutachtet und unterstützt.</a:t>
            </a:r>
            <a:endParaRPr lang="de-DE" sz="6000" b="1" dirty="0">
              <a:solidFill>
                <a:srgbClr val="0070C0"/>
              </a:solidFill>
            </a:endParaRPr>
          </a:p>
        </p:txBody>
      </p:sp>
      <p:pic>
        <p:nvPicPr>
          <p:cNvPr id="8" name="Grafik 7" descr="SEE_6018 1_Ende.jpg"/>
          <p:cNvPicPr>
            <a:picLocks noChangeAspect="1"/>
          </p:cNvPicPr>
          <p:nvPr/>
        </p:nvPicPr>
        <p:blipFill>
          <a:blip r:embed="rId4" cstate="print"/>
          <a:stretch>
            <a:fillRect/>
          </a:stretch>
        </p:blipFill>
        <p:spPr>
          <a:xfrm>
            <a:off x="599506" y="5058594"/>
            <a:ext cx="6696744" cy="3950245"/>
          </a:xfrm>
          <a:prstGeom prst="rect">
            <a:avLst/>
          </a:prstGeom>
        </p:spPr>
      </p:pic>
    </p:spTree>
    <p:custDataLst>
      <p:tags r:id="rId1"/>
    </p:custDataLst>
  </p:cSld>
  <p:clrMapOvr>
    <a:masterClrMapping/>
  </p:clrMapOvr>
  <p:transition advClick="0" advTm="15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6000" dirty="0" smtClean="0">
                <a:solidFill>
                  <a:srgbClr val="002060"/>
                </a:solidFill>
              </a:rPr>
              <a:t>Konsequenzen II</a:t>
            </a:r>
            <a:endParaRPr lang="de-DE" sz="6000" dirty="0">
              <a:solidFill>
                <a:srgbClr val="002060"/>
              </a:solidFill>
            </a:endParaRPr>
          </a:p>
        </p:txBody>
      </p:sp>
      <p:sp>
        <p:nvSpPr>
          <p:cNvPr id="6" name="Textplatzhalter 5"/>
          <p:cNvSpPr>
            <a:spLocks noGrp="1"/>
          </p:cNvSpPr>
          <p:nvPr>
            <p:ph type="body" sz="half" idx="2"/>
          </p:nvPr>
        </p:nvSpPr>
        <p:spPr>
          <a:xfrm>
            <a:off x="8808418" y="666106"/>
            <a:ext cx="11161240" cy="13051482"/>
          </a:xfrm>
        </p:spPr>
        <p:txBody>
          <a:bodyPr>
            <a:noAutofit/>
          </a:bodyPr>
          <a:lstStyle/>
          <a:p>
            <a:pPr marL="816479" indent="-816479">
              <a:buAutoNum type="arabicPeriod" startAt="3"/>
            </a:pPr>
            <a:r>
              <a:rPr lang="de-DE" sz="6000" b="1" dirty="0" smtClean="0">
                <a:solidFill>
                  <a:srgbClr val="0070C0"/>
                </a:solidFill>
              </a:rPr>
              <a:t>Die erfolgreichen unter den Schulbibliotheken – an Europäischen Schulen und anderswo – sind innovativ und pro-aktiv.</a:t>
            </a:r>
          </a:p>
          <a:p>
            <a:pPr marL="816479" indent="-816479">
              <a:buAutoNum type="arabicPeriod" startAt="3"/>
            </a:pPr>
            <a:r>
              <a:rPr lang="de-DE" sz="6000" b="1" dirty="0" smtClean="0">
                <a:solidFill>
                  <a:srgbClr val="0070C0"/>
                </a:solidFill>
              </a:rPr>
              <a:t>Die erfolgreichsten werden von gut ausgebildetem und selbstbewusst agierendem Personal geleitet.</a:t>
            </a:r>
          </a:p>
          <a:p>
            <a:pPr marL="816479" indent="-816479">
              <a:buAutoNum type="arabicPeriod" startAt="5"/>
            </a:pPr>
            <a:r>
              <a:rPr lang="de-DE" sz="6000" b="1" dirty="0" smtClean="0">
                <a:solidFill>
                  <a:srgbClr val="0070C0"/>
                </a:solidFill>
              </a:rPr>
              <a:t>Die erfolgreichsten werden von der Schulleitung  umfassend unterstützt.</a:t>
            </a:r>
          </a:p>
        </p:txBody>
      </p:sp>
      <p:sp>
        <p:nvSpPr>
          <p:cNvPr id="1028" name="Rectangle 4"/>
          <p:cNvSpPr>
            <a:spLocks noChangeArrowheads="1"/>
          </p:cNvSpPr>
          <p:nvPr/>
        </p:nvSpPr>
        <p:spPr bwMode="auto">
          <a:xfrm>
            <a:off x="455490" y="4691700"/>
            <a:ext cx="7920880" cy="4190172"/>
          </a:xfrm>
          <a:prstGeom prst="rect">
            <a:avLst/>
          </a:prstGeom>
          <a:solidFill>
            <a:schemeClr val="tx2">
              <a:lumMod val="20000"/>
              <a:lumOff val="80000"/>
            </a:schemeClr>
          </a:solidFill>
          <a:ln w="9525">
            <a:solidFill>
              <a:schemeClr val="tx2">
                <a:lumMod val="20000"/>
                <a:lumOff val="80000"/>
              </a:schemeClr>
            </a:solidFill>
            <a:miter lim="800000"/>
            <a:headEnd/>
            <a:tailEnd/>
          </a:ln>
          <a:effectLst/>
        </p:spPr>
        <p:txBody>
          <a:bodyPr vert="horz" wrap="square" lIns="217728" tIns="108864" rIns="217728" bIns="108864" numCol="1" anchor="ctr" anchorCtr="0" compatLnSpc="1">
            <a:prstTxWarp prst="textNoShape">
              <a:avLst/>
            </a:prstTxWarp>
            <a:spAutoFit/>
          </a:bodyPr>
          <a:lstStyle/>
          <a:p>
            <a:pPr fontAlgn="base">
              <a:spcBef>
                <a:spcPct val="0"/>
              </a:spcBef>
              <a:spcAft>
                <a:spcPct val="0"/>
              </a:spcAft>
            </a:pPr>
            <a:r>
              <a:rPr lang="de-DE" dirty="0" smtClean="0">
                <a:solidFill>
                  <a:srgbClr val="002060"/>
                </a:solidFill>
              </a:rPr>
              <a:t>„Bestest Renate, </a:t>
            </a:r>
          </a:p>
          <a:p>
            <a:pPr fontAlgn="base">
              <a:spcBef>
                <a:spcPct val="0"/>
              </a:spcBef>
              <a:spcAft>
                <a:spcPct val="0"/>
              </a:spcAft>
            </a:pPr>
            <a:r>
              <a:rPr lang="de-DE" dirty="0" smtClean="0">
                <a:solidFill>
                  <a:srgbClr val="002060"/>
                </a:solidFill>
              </a:rPr>
              <a:t>I agree with everything you wrote, if </a:t>
            </a:r>
            <a:r>
              <a:rPr lang="de-DE" dirty="0" err="1" smtClean="0">
                <a:solidFill>
                  <a:srgbClr val="002060"/>
                </a:solidFill>
              </a:rPr>
              <a:t>needed</a:t>
            </a:r>
            <a:r>
              <a:rPr lang="de-DE" dirty="0" smtClean="0">
                <a:solidFill>
                  <a:srgbClr val="002060"/>
                </a:solidFill>
              </a:rPr>
              <a:t> I </a:t>
            </a:r>
            <a:r>
              <a:rPr lang="de-DE" dirty="0" err="1" smtClean="0">
                <a:solidFill>
                  <a:srgbClr val="002060"/>
                </a:solidFill>
              </a:rPr>
              <a:t>could</a:t>
            </a:r>
            <a:r>
              <a:rPr lang="de-DE" dirty="0" smtClean="0">
                <a:solidFill>
                  <a:srgbClr val="002060"/>
                </a:solidFill>
              </a:rPr>
              <a:t> </a:t>
            </a:r>
            <a:r>
              <a:rPr lang="de-DE" dirty="0" err="1" smtClean="0">
                <a:solidFill>
                  <a:srgbClr val="002060"/>
                </a:solidFill>
              </a:rPr>
              <a:t>raise</a:t>
            </a:r>
            <a:r>
              <a:rPr lang="de-DE" dirty="0" smtClean="0">
                <a:solidFill>
                  <a:srgbClr val="002060"/>
                </a:solidFill>
              </a:rPr>
              <a:t> </a:t>
            </a:r>
            <a:r>
              <a:rPr lang="de-DE" dirty="0" err="1" smtClean="0">
                <a:solidFill>
                  <a:srgbClr val="002060"/>
                </a:solidFill>
              </a:rPr>
              <a:t>the</a:t>
            </a:r>
            <a:r>
              <a:rPr lang="de-DE" dirty="0" smtClean="0">
                <a:solidFill>
                  <a:srgbClr val="002060"/>
                </a:solidFill>
              </a:rPr>
              <a:t> </a:t>
            </a:r>
            <a:r>
              <a:rPr lang="de-DE" dirty="0" err="1" smtClean="0">
                <a:solidFill>
                  <a:srgbClr val="002060"/>
                </a:solidFill>
              </a:rPr>
              <a:t>budget</a:t>
            </a:r>
            <a:r>
              <a:rPr lang="de-DE" dirty="0" smtClean="0">
                <a:solidFill>
                  <a:srgbClr val="002060"/>
                </a:solidFill>
              </a:rPr>
              <a:t> still a </a:t>
            </a:r>
            <a:r>
              <a:rPr lang="de-DE" dirty="0" err="1" smtClean="0">
                <a:solidFill>
                  <a:srgbClr val="002060"/>
                </a:solidFill>
              </a:rPr>
              <a:t>bit</a:t>
            </a:r>
            <a:r>
              <a:rPr lang="de-DE" dirty="0" smtClean="0">
                <a:solidFill>
                  <a:srgbClr val="002060"/>
                </a:solidFill>
              </a:rPr>
              <a:t> </a:t>
            </a:r>
            <a:r>
              <a:rPr lang="de-DE" dirty="0" err="1" smtClean="0">
                <a:solidFill>
                  <a:srgbClr val="002060"/>
                </a:solidFill>
              </a:rPr>
              <a:t>more</a:t>
            </a:r>
            <a:r>
              <a:rPr lang="de-DE" dirty="0" smtClean="0">
                <a:solidFill>
                  <a:srgbClr val="002060"/>
                </a:solidFill>
              </a:rPr>
              <a:t>. </a:t>
            </a:r>
          </a:p>
          <a:p>
            <a:pPr fontAlgn="base">
              <a:spcBef>
                <a:spcPct val="0"/>
              </a:spcBef>
              <a:spcAft>
                <a:spcPct val="0"/>
              </a:spcAft>
            </a:pPr>
            <a:r>
              <a:rPr lang="de-DE" dirty="0" err="1" smtClean="0">
                <a:solidFill>
                  <a:srgbClr val="002060"/>
                </a:solidFill>
              </a:rPr>
              <a:t>Have</a:t>
            </a:r>
            <a:r>
              <a:rPr lang="de-DE" dirty="0" smtClean="0">
                <a:solidFill>
                  <a:srgbClr val="002060"/>
                </a:solidFill>
              </a:rPr>
              <a:t> a relaxed </a:t>
            </a:r>
            <a:r>
              <a:rPr lang="de-DE" dirty="0" err="1" smtClean="0">
                <a:solidFill>
                  <a:srgbClr val="002060"/>
                </a:solidFill>
              </a:rPr>
              <a:t>Sunday</a:t>
            </a:r>
            <a:r>
              <a:rPr lang="de-DE" dirty="0" smtClean="0">
                <a:solidFill>
                  <a:srgbClr val="002060"/>
                </a:solidFill>
              </a:rPr>
              <a:t> </a:t>
            </a:r>
            <a:r>
              <a:rPr lang="de-DE" dirty="0" err="1" smtClean="0">
                <a:solidFill>
                  <a:srgbClr val="002060"/>
                </a:solidFill>
              </a:rPr>
              <a:t>night</a:t>
            </a:r>
            <a:r>
              <a:rPr lang="de-DE" dirty="0" smtClean="0">
                <a:solidFill>
                  <a:srgbClr val="002060"/>
                </a:solidFill>
              </a:rPr>
              <a:t>,</a:t>
            </a:r>
          </a:p>
          <a:p>
            <a:pPr fontAlgn="base">
              <a:spcBef>
                <a:spcPct val="0"/>
              </a:spcBef>
              <a:spcAft>
                <a:spcPct val="0"/>
              </a:spcAft>
            </a:pPr>
            <a:r>
              <a:rPr lang="de-DE" dirty="0" smtClean="0">
                <a:solidFill>
                  <a:srgbClr val="002060"/>
                </a:solidFill>
              </a:rPr>
              <a:t>Tom“ (i.e. Tom </a:t>
            </a:r>
            <a:r>
              <a:rPr lang="de-DE" dirty="0" err="1" smtClean="0">
                <a:solidFill>
                  <a:srgbClr val="002060"/>
                </a:solidFill>
              </a:rPr>
              <a:t>Zjjlstra</a:t>
            </a:r>
            <a:r>
              <a:rPr lang="de-DE" dirty="0" smtClean="0">
                <a:solidFill>
                  <a:srgbClr val="002060"/>
                </a:solidFill>
              </a:rPr>
              <a:t>, Direktor)</a:t>
            </a:r>
          </a:p>
        </p:txBody>
      </p:sp>
    </p:spTree>
    <p:custDataLst>
      <p:tags r:id="rId1"/>
    </p:custDataLst>
  </p:cSld>
  <p:clrMapOvr>
    <a:masterClrMapping/>
  </p:clrMapOvr>
  <p:transition spd="med" advClick="0" advTm="2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 y="546163"/>
            <a:ext cx="8592394" cy="4512431"/>
          </a:xfrm>
        </p:spPr>
        <p:txBody>
          <a:bodyPr>
            <a:noAutofit/>
          </a:bodyPr>
          <a:lstStyle/>
          <a:p>
            <a:r>
              <a:rPr lang="de-DE" sz="6000" dirty="0" smtClean="0">
                <a:solidFill>
                  <a:srgbClr val="002060"/>
                </a:solidFill>
              </a:rPr>
              <a:t>Schulbibliotheken unterstützen die pädagogische Arbeit der Schule PRO-AKTIV</a:t>
            </a:r>
          </a:p>
        </p:txBody>
      </p:sp>
      <p:sp>
        <p:nvSpPr>
          <p:cNvPr id="3" name="Inhaltsplatzhalter 2"/>
          <p:cNvSpPr>
            <a:spLocks noGrp="1"/>
          </p:cNvSpPr>
          <p:nvPr>
            <p:ph idx="1"/>
          </p:nvPr>
        </p:nvSpPr>
        <p:spPr>
          <a:xfrm>
            <a:off x="8664402" y="882130"/>
            <a:ext cx="10945215" cy="12289294"/>
          </a:xfrm>
        </p:spPr>
        <p:txBody>
          <a:bodyPr>
            <a:normAutofit fontScale="25000" lnSpcReduction="20000"/>
          </a:bodyPr>
          <a:lstStyle/>
          <a:p>
            <a:pPr indent="0">
              <a:buNone/>
            </a:pPr>
            <a:r>
              <a:rPr lang="de-DE" sz="24000" b="1" dirty="0" smtClean="0">
                <a:solidFill>
                  <a:schemeClr val="accent2">
                    <a:lumMod val="75000"/>
                  </a:schemeClr>
                </a:solidFill>
              </a:rPr>
              <a:t>Wir bieten den Lehrern zahlreiche fertig ausgearbeitete Projekte an.</a:t>
            </a:r>
          </a:p>
          <a:p>
            <a:pPr indent="0">
              <a:buNone/>
            </a:pPr>
            <a:endParaRPr lang="de-DE" sz="15000" b="1" dirty="0" smtClean="0">
              <a:solidFill>
                <a:schemeClr val="accent2">
                  <a:lumMod val="75000"/>
                </a:schemeClr>
              </a:solidFill>
            </a:endParaRPr>
          </a:p>
          <a:p>
            <a:r>
              <a:rPr lang="de-DE" sz="16000" dirty="0" smtClean="0">
                <a:solidFill>
                  <a:schemeClr val="accent2">
                    <a:lumMod val="75000"/>
                  </a:schemeClr>
                </a:solidFill>
              </a:rPr>
              <a:t>Autoren-Lesungen (pro Klasse mindestens eine Lesung pro Schuljahr)</a:t>
            </a:r>
          </a:p>
          <a:p>
            <a:r>
              <a:rPr lang="de-DE" sz="16000" dirty="0" smtClean="0">
                <a:solidFill>
                  <a:schemeClr val="accent2">
                    <a:lumMod val="75000"/>
                  </a:schemeClr>
                </a:solidFill>
              </a:rPr>
              <a:t>Theater-Workshops</a:t>
            </a:r>
          </a:p>
          <a:p>
            <a:r>
              <a:rPr lang="de-DE" sz="16000" dirty="0" smtClean="0">
                <a:solidFill>
                  <a:schemeClr val="accent2">
                    <a:lumMod val="75000"/>
                  </a:schemeClr>
                </a:solidFill>
              </a:rPr>
              <a:t>Schulungen in Informationskompetenz</a:t>
            </a:r>
          </a:p>
          <a:p>
            <a:r>
              <a:rPr lang="de-DE" sz="16000" dirty="0" smtClean="0">
                <a:solidFill>
                  <a:schemeClr val="accent2">
                    <a:lumMod val="75000"/>
                  </a:schemeClr>
                </a:solidFill>
              </a:rPr>
              <a:t>Rezensionen schreiben mit </a:t>
            </a:r>
            <a:r>
              <a:rPr lang="de-DE" sz="16000" dirty="0" err="1" smtClean="0">
                <a:solidFill>
                  <a:schemeClr val="accent2">
                    <a:lumMod val="75000"/>
                  </a:schemeClr>
                </a:solidFill>
              </a:rPr>
              <a:t>LibraryThing</a:t>
            </a:r>
            <a:endParaRPr lang="de-DE" sz="16000" dirty="0" smtClean="0">
              <a:solidFill>
                <a:schemeClr val="accent2">
                  <a:lumMod val="75000"/>
                </a:schemeClr>
              </a:solidFill>
            </a:endParaRPr>
          </a:p>
          <a:p>
            <a:r>
              <a:rPr lang="de-DE" sz="16000" dirty="0" smtClean="0">
                <a:solidFill>
                  <a:schemeClr val="accent2">
                    <a:lumMod val="75000"/>
                  </a:schemeClr>
                </a:solidFill>
              </a:rPr>
              <a:t>Kreatives Schreiben</a:t>
            </a:r>
          </a:p>
          <a:p>
            <a:r>
              <a:rPr lang="de-DE" sz="16000" dirty="0" smtClean="0">
                <a:solidFill>
                  <a:schemeClr val="accent2">
                    <a:lumMod val="75000"/>
                  </a:schemeClr>
                </a:solidFill>
              </a:rPr>
              <a:t>Bibliotheksführerschein</a:t>
            </a:r>
          </a:p>
          <a:p>
            <a:r>
              <a:rPr lang="de-DE" sz="16000" dirty="0" smtClean="0">
                <a:solidFill>
                  <a:schemeClr val="accent2">
                    <a:lumMod val="75000"/>
                  </a:schemeClr>
                </a:solidFill>
              </a:rPr>
              <a:t>Projekt „Wir arbeiten in der Bibliothek“</a:t>
            </a:r>
          </a:p>
          <a:p>
            <a:r>
              <a:rPr lang="de-DE" sz="16000" dirty="0" smtClean="0">
                <a:solidFill>
                  <a:schemeClr val="accent2">
                    <a:lumMod val="75000"/>
                  </a:schemeClr>
                </a:solidFill>
              </a:rPr>
              <a:t>Vorlesewettbewerb</a:t>
            </a:r>
          </a:p>
          <a:p>
            <a:r>
              <a:rPr lang="de-DE" sz="16000" dirty="0" smtClean="0">
                <a:solidFill>
                  <a:schemeClr val="accent2">
                    <a:lumMod val="75000"/>
                  </a:schemeClr>
                </a:solidFill>
              </a:rPr>
              <a:t>Vorlesewoche: Große lesen für Kleine</a:t>
            </a:r>
          </a:p>
          <a:p>
            <a:r>
              <a:rPr lang="de-DE" sz="16000" dirty="0" smtClean="0">
                <a:solidFill>
                  <a:schemeClr val="accent2">
                    <a:lumMod val="75000"/>
                  </a:schemeClr>
                </a:solidFill>
              </a:rPr>
              <a:t>Buchpräsentationen von Schülern für Schüler</a:t>
            </a:r>
          </a:p>
          <a:p>
            <a:r>
              <a:rPr lang="de-DE" sz="16000" dirty="0" smtClean="0">
                <a:solidFill>
                  <a:schemeClr val="accent2">
                    <a:lumMod val="75000"/>
                  </a:schemeClr>
                </a:solidFill>
              </a:rPr>
              <a:t>Effektiv recherchieren im Bibliothekskatalog</a:t>
            </a:r>
          </a:p>
          <a:p>
            <a:r>
              <a:rPr lang="de-DE" sz="16000" dirty="0" smtClean="0">
                <a:solidFill>
                  <a:schemeClr val="accent2">
                    <a:lumMod val="75000"/>
                  </a:schemeClr>
                </a:solidFill>
              </a:rPr>
              <a:t>Workshop „Buch und Internet: ein Vergleich“</a:t>
            </a:r>
          </a:p>
          <a:p>
            <a:r>
              <a:rPr lang="de-DE" sz="16000" dirty="0" smtClean="0">
                <a:solidFill>
                  <a:schemeClr val="accent2">
                    <a:lumMod val="75000"/>
                  </a:schemeClr>
                </a:solidFill>
              </a:rPr>
              <a:t>Workshop „Richtig zitieren“ (Was ist ein Plagiat?)</a:t>
            </a:r>
          </a:p>
          <a:p>
            <a:r>
              <a:rPr lang="de-DE" sz="16000" dirty="0" err="1" smtClean="0">
                <a:solidFill>
                  <a:schemeClr val="accent2">
                    <a:lumMod val="75000"/>
                  </a:schemeClr>
                </a:solidFill>
              </a:rPr>
              <a:t>To</a:t>
            </a:r>
            <a:r>
              <a:rPr lang="de-DE" sz="16000" dirty="0" smtClean="0">
                <a:solidFill>
                  <a:schemeClr val="accent2">
                    <a:lumMod val="75000"/>
                  </a:schemeClr>
                </a:solidFill>
              </a:rPr>
              <a:t> </a:t>
            </a:r>
            <a:r>
              <a:rPr lang="de-DE" sz="16000" dirty="0" err="1" smtClean="0">
                <a:solidFill>
                  <a:schemeClr val="accent2">
                    <a:lumMod val="75000"/>
                  </a:schemeClr>
                </a:solidFill>
              </a:rPr>
              <a:t>be</a:t>
            </a:r>
            <a:r>
              <a:rPr lang="de-DE" sz="16000" dirty="0" smtClean="0">
                <a:solidFill>
                  <a:schemeClr val="accent2">
                    <a:lumMod val="75000"/>
                  </a:schemeClr>
                </a:solidFill>
              </a:rPr>
              <a:t> </a:t>
            </a:r>
            <a:r>
              <a:rPr lang="de-DE" sz="16000" dirty="0" err="1" smtClean="0">
                <a:solidFill>
                  <a:schemeClr val="accent2">
                    <a:lumMod val="75000"/>
                  </a:schemeClr>
                </a:solidFill>
              </a:rPr>
              <a:t>continued</a:t>
            </a:r>
            <a:r>
              <a:rPr lang="de-DE" sz="16000" dirty="0" smtClean="0">
                <a:solidFill>
                  <a:schemeClr val="accent2">
                    <a:lumMod val="75000"/>
                  </a:schemeClr>
                </a:solidFill>
              </a:rPr>
              <a:t> …</a:t>
            </a:r>
          </a:p>
          <a:p>
            <a:pPr>
              <a:buNone/>
            </a:pPr>
            <a:endParaRPr lang="de-DE" dirty="0" smtClean="0">
              <a:solidFill>
                <a:srgbClr val="002060"/>
              </a:solidFill>
            </a:endParaRPr>
          </a:p>
          <a:p>
            <a:endParaRPr lang="de-DE" dirty="0"/>
          </a:p>
        </p:txBody>
      </p:sp>
      <p:sp>
        <p:nvSpPr>
          <p:cNvPr id="4" name="Textplatzhalter 3"/>
          <p:cNvSpPr>
            <a:spLocks noGrp="1"/>
          </p:cNvSpPr>
          <p:nvPr>
            <p:ph type="body" sz="half" idx="2"/>
          </p:nvPr>
        </p:nvSpPr>
        <p:spPr>
          <a:xfrm>
            <a:off x="1" y="5634658"/>
            <a:ext cx="8520386" cy="6619086"/>
          </a:xfrm>
        </p:spPr>
        <p:txBody>
          <a:bodyPr>
            <a:normAutofit/>
          </a:bodyPr>
          <a:lstStyle/>
          <a:p>
            <a:pPr algn="ctr"/>
            <a:endParaRPr lang="de-DE" sz="6000" b="1" dirty="0" smtClean="0">
              <a:solidFill>
                <a:srgbClr val="0070C0"/>
              </a:solidFill>
            </a:endParaRPr>
          </a:p>
          <a:p>
            <a:r>
              <a:rPr lang="de-DE" sz="6000" b="1" dirty="0" smtClean="0">
                <a:solidFill>
                  <a:srgbClr val="0070C0"/>
                </a:solidFill>
              </a:rPr>
              <a:t>Lehrer und Schüler brauchen eine Entlastung durch die Bibliothek, keine zusätzliche Arbeit!</a:t>
            </a:r>
          </a:p>
        </p:txBody>
      </p:sp>
    </p:spTree>
    <p:custDataLst>
      <p:tags r:id="rId1"/>
    </p:custDataLst>
  </p:cSld>
  <p:clrMapOvr>
    <a:masterClrMapping/>
  </p:clrMapOvr>
  <p:transition spd="med" advClick="0" advTm="2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13" end="13"/>
                                            </p:txEl>
                                          </p:spTgt>
                                        </p:tgtEl>
                                        <p:attrNameLst>
                                          <p:attrName>style.visibility</p:attrName>
                                        </p:attrNameLst>
                                      </p:cBhvr>
                                      <p:to>
                                        <p:strVal val="visible"/>
                                      </p:to>
                                    </p:set>
                                    <p:anim calcmode="lin" valueType="num">
                                      <p:cBhvr additive="base">
                                        <p:cTn id="8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
                                            <p:txEl>
                                              <p:pRg st="14" end="14"/>
                                            </p:txEl>
                                          </p:spTgt>
                                        </p:tgtEl>
                                        <p:attrNameLst>
                                          <p:attrName>style.visibility</p:attrName>
                                        </p:attrNameLst>
                                      </p:cBhvr>
                                      <p:to>
                                        <p:strVal val="visible"/>
                                      </p:to>
                                    </p:set>
                                    <p:anim calcmode="lin" valueType="num">
                                      <p:cBhvr additive="base">
                                        <p:cTn id="9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
                                            <p:txEl>
                                              <p:pRg st="15" end="15"/>
                                            </p:txEl>
                                          </p:spTgt>
                                        </p:tgtEl>
                                        <p:attrNameLst>
                                          <p:attrName>style.visibility</p:attrName>
                                        </p:attrNameLst>
                                      </p:cBhvr>
                                      <p:to>
                                        <p:strVal val="visible"/>
                                      </p:to>
                                    </p:set>
                                    <p:anim calcmode="lin" valueType="num">
                                      <p:cBhvr additive="base">
                                        <p:cTn id="9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pic>
        <p:nvPicPr>
          <p:cNvPr id="2" name="Grafik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39866" y="3762450"/>
            <a:ext cx="12192720" cy="8106861"/>
          </a:xfrm>
          <a:prstGeom prst="rect">
            <a:avLst/>
          </a:prstGeom>
        </p:spPr>
      </p:pic>
      <p:sp>
        <p:nvSpPr>
          <p:cNvPr id="4" name="Textfeld 3"/>
          <p:cNvSpPr txBox="1"/>
          <p:nvPr/>
        </p:nvSpPr>
        <p:spPr>
          <a:xfrm>
            <a:off x="815530" y="882130"/>
            <a:ext cx="19154128" cy="2554545"/>
          </a:xfrm>
          <a:prstGeom prst="rect">
            <a:avLst/>
          </a:prstGeom>
          <a:noFill/>
        </p:spPr>
        <p:txBody>
          <a:bodyPr wrap="square" rtlCol="0">
            <a:spAutoFit/>
          </a:bodyPr>
          <a:lstStyle/>
          <a:p>
            <a:r>
              <a:rPr lang="de-DE" sz="8000" b="1" dirty="0" smtClean="0">
                <a:solidFill>
                  <a:srgbClr val="800000"/>
                </a:solidFill>
              </a:rPr>
              <a:t>Lesung</a:t>
            </a:r>
          </a:p>
          <a:p>
            <a:r>
              <a:rPr lang="de-DE" sz="8000" b="1" dirty="0" smtClean="0">
                <a:solidFill>
                  <a:srgbClr val="800000"/>
                </a:solidFill>
              </a:rPr>
              <a:t>Emmy </a:t>
            </a:r>
            <a:r>
              <a:rPr lang="de-DE" sz="8000" b="1" dirty="0" err="1" smtClean="0">
                <a:solidFill>
                  <a:srgbClr val="800000"/>
                </a:solidFill>
              </a:rPr>
              <a:t>Abrahamson</a:t>
            </a:r>
            <a:r>
              <a:rPr lang="de-DE" sz="8000" b="1" dirty="0" smtClean="0">
                <a:solidFill>
                  <a:srgbClr val="800000"/>
                </a:solidFill>
              </a:rPr>
              <a:t>: Widerspruch zwecklos</a:t>
            </a:r>
            <a:endParaRPr lang="de-DE" sz="8000" b="1" dirty="0">
              <a:solidFill>
                <a:srgbClr val="800000"/>
              </a:solidFill>
            </a:endParaRPr>
          </a:p>
        </p:txBody>
      </p:sp>
    </p:spTree>
    <p:extLst>
      <p:ext uri="{BB962C8B-B14F-4D97-AF65-F5344CB8AC3E}">
        <p14:creationId xmlns:p14="http://schemas.microsoft.com/office/powerpoint/2010/main" xmlns="" val="8613704"/>
      </p:ext>
    </p:extLst>
  </p:cSld>
  <p:clrMapOvr>
    <a:masterClrMapping/>
  </p:clrMapOvr>
  <p:transition spd="med" advClick="0" advTm="1000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4" name="Textfeld 3"/>
          <p:cNvSpPr txBox="1"/>
          <p:nvPr/>
        </p:nvSpPr>
        <p:spPr>
          <a:xfrm>
            <a:off x="5280026" y="908838"/>
            <a:ext cx="13609512" cy="1446550"/>
          </a:xfrm>
          <a:prstGeom prst="rect">
            <a:avLst/>
          </a:prstGeom>
          <a:noFill/>
        </p:spPr>
        <p:txBody>
          <a:bodyPr wrap="square" rtlCol="0">
            <a:spAutoFit/>
          </a:bodyPr>
          <a:lstStyle/>
          <a:p>
            <a:r>
              <a:rPr lang="de-DE" sz="8800" b="1" dirty="0" smtClean="0">
                <a:solidFill>
                  <a:srgbClr val="800000"/>
                </a:solidFill>
              </a:rPr>
              <a:t>Lesung: Emmy </a:t>
            </a:r>
            <a:r>
              <a:rPr lang="de-DE" sz="8800" b="1" dirty="0" err="1" smtClean="0">
                <a:solidFill>
                  <a:srgbClr val="800000"/>
                </a:solidFill>
              </a:rPr>
              <a:t>Abrahamson</a:t>
            </a:r>
            <a:endParaRPr lang="de-DE" sz="8800" b="1" dirty="0">
              <a:solidFill>
                <a:srgbClr val="800000"/>
              </a:solidFill>
            </a:endParaRPr>
          </a:p>
        </p:txBody>
      </p:sp>
      <p:sp>
        <p:nvSpPr>
          <p:cNvPr id="3" name="Textfeld 2"/>
          <p:cNvSpPr txBox="1"/>
          <p:nvPr/>
        </p:nvSpPr>
        <p:spPr>
          <a:xfrm>
            <a:off x="3119786" y="3258394"/>
            <a:ext cx="16705856" cy="954107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de-DE" sz="8800" b="1" dirty="0" smtClean="0"/>
              <a:t>Vorbereitungsstunde mit der Klasse:</a:t>
            </a:r>
          </a:p>
          <a:p>
            <a:pPr algn="ctr"/>
            <a:endParaRPr lang="de-DE" sz="8800" b="1" dirty="0" smtClean="0"/>
          </a:p>
          <a:p>
            <a:pPr algn="ctr"/>
            <a:r>
              <a:rPr lang="de-DE" sz="8800" b="1" dirty="0" smtClean="0">
                <a:solidFill>
                  <a:schemeClr val="bg1"/>
                </a:solidFill>
              </a:rPr>
              <a:t>Brainstorming zum Thema:</a:t>
            </a:r>
          </a:p>
          <a:p>
            <a:pPr algn="ctr"/>
            <a:r>
              <a:rPr lang="de-DE" sz="8800" b="1" dirty="0" smtClean="0">
                <a:solidFill>
                  <a:schemeClr val="bg1"/>
                </a:solidFill>
              </a:rPr>
              <a:t>„Merkwürdige Regeln in meiner Familie</a:t>
            </a:r>
            <a:r>
              <a:rPr lang="de-DE" sz="8000" b="1" dirty="0" smtClean="0">
                <a:solidFill>
                  <a:schemeClr val="bg1"/>
                </a:solidFill>
              </a:rPr>
              <a:t>“ </a:t>
            </a:r>
            <a:endParaRPr lang="de-DE" dirty="0" smtClean="0"/>
          </a:p>
          <a:p>
            <a:endParaRPr lang="de-DE" dirty="0"/>
          </a:p>
          <a:p>
            <a:endParaRPr lang="de-DE" dirty="0"/>
          </a:p>
        </p:txBody>
      </p:sp>
    </p:spTree>
    <p:extLst>
      <p:ext uri="{BB962C8B-B14F-4D97-AF65-F5344CB8AC3E}">
        <p14:creationId xmlns:p14="http://schemas.microsoft.com/office/powerpoint/2010/main" xmlns="" val="3770351860"/>
      </p:ext>
    </p:extLst>
  </p:cSld>
  <p:clrMapOvr>
    <a:masterClrMapping/>
  </p:clrMapOvr>
  <p:transition spd="med" advClick="0" advTm="1000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4" name="Textfeld 3"/>
          <p:cNvSpPr txBox="1"/>
          <p:nvPr/>
        </p:nvSpPr>
        <p:spPr>
          <a:xfrm>
            <a:off x="2111674" y="957663"/>
            <a:ext cx="18002000" cy="1446550"/>
          </a:xfrm>
          <a:prstGeom prst="rect">
            <a:avLst/>
          </a:prstGeom>
          <a:noFill/>
        </p:spPr>
        <p:txBody>
          <a:bodyPr wrap="square" rtlCol="0">
            <a:spAutoFit/>
          </a:bodyPr>
          <a:lstStyle/>
          <a:p>
            <a:r>
              <a:rPr lang="de-DE" sz="8800" b="1" dirty="0" smtClean="0">
                <a:solidFill>
                  <a:srgbClr val="800000"/>
                </a:solidFill>
              </a:rPr>
              <a:t>Lucy Hay: </a:t>
            </a:r>
            <a:r>
              <a:rPr lang="de-DE" sz="8800" b="1" dirty="0" err="1" smtClean="0">
                <a:solidFill>
                  <a:srgbClr val="800000"/>
                </a:solidFill>
              </a:rPr>
              <a:t>Screenwriting</a:t>
            </a:r>
            <a:r>
              <a:rPr lang="de-DE" sz="8800" b="1" dirty="0" smtClean="0">
                <a:solidFill>
                  <a:srgbClr val="800000"/>
                </a:solidFill>
              </a:rPr>
              <a:t> Workshop</a:t>
            </a:r>
            <a:endParaRPr lang="de-DE" sz="8800" b="1" dirty="0">
              <a:solidFill>
                <a:srgbClr val="800000"/>
              </a:solidFill>
            </a:endParaRPr>
          </a:p>
        </p:txBody>
      </p:sp>
      <p:pic>
        <p:nvPicPr>
          <p:cNvPr id="3" name="Grafik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559946" y="2430783"/>
            <a:ext cx="12817424" cy="9613068"/>
          </a:xfrm>
          <a:prstGeom prst="rect">
            <a:avLst/>
          </a:prstGeom>
        </p:spPr>
      </p:pic>
    </p:spTree>
    <p:extLst>
      <p:ext uri="{BB962C8B-B14F-4D97-AF65-F5344CB8AC3E}">
        <p14:creationId xmlns:p14="http://schemas.microsoft.com/office/powerpoint/2010/main" xmlns="" val="3333062394"/>
      </p:ext>
    </p:extLst>
  </p:cSld>
  <p:clrMapOvr>
    <a:masterClrMapping/>
  </p:clrMapOvr>
  <p:transition spd="med" advClick="0" advTm="1000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7" name="Grafik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4" name="Textfeld 3"/>
          <p:cNvSpPr txBox="1"/>
          <p:nvPr/>
        </p:nvSpPr>
        <p:spPr>
          <a:xfrm>
            <a:off x="2111674" y="957663"/>
            <a:ext cx="18002000" cy="1446550"/>
          </a:xfrm>
          <a:prstGeom prst="rect">
            <a:avLst/>
          </a:prstGeom>
          <a:noFill/>
        </p:spPr>
        <p:txBody>
          <a:bodyPr wrap="square" rtlCol="0">
            <a:spAutoFit/>
          </a:bodyPr>
          <a:lstStyle/>
          <a:p>
            <a:r>
              <a:rPr lang="de-DE" sz="8800" b="1" dirty="0" smtClean="0">
                <a:solidFill>
                  <a:srgbClr val="800000"/>
                </a:solidFill>
              </a:rPr>
              <a:t>Lucy Hay: </a:t>
            </a:r>
            <a:r>
              <a:rPr lang="de-DE" sz="8800" b="1" dirty="0" err="1" smtClean="0">
                <a:solidFill>
                  <a:srgbClr val="800000"/>
                </a:solidFill>
              </a:rPr>
              <a:t>Screenwriting</a:t>
            </a:r>
            <a:r>
              <a:rPr lang="de-DE" sz="8800" b="1" dirty="0" smtClean="0">
                <a:solidFill>
                  <a:srgbClr val="800000"/>
                </a:solidFill>
              </a:rPr>
              <a:t> Workshop</a:t>
            </a:r>
            <a:endParaRPr lang="de-DE" sz="8800" b="1" dirty="0">
              <a:solidFill>
                <a:srgbClr val="800000"/>
              </a:solidFill>
            </a:endParaRPr>
          </a:p>
        </p:txBody>
      </p:sp>
      <p:sp>
        <p:nvSpPr>
          <p:cNvPr id="5" name="Textfeld 4"/>
          <p:cNvSpPr txBox="1"/>
          <p:nvPr/>
        </p:nvSpPr>
        <p:spPr>
          <a:xfrm>
            <a:off x="3911874" y="4194498"/>
            <a:ext cx="16777864" cy="686341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de-DE" sz="8800" b="1" dirty="0" smtClean="0"/>
              <a:t>Vorbereitungsstunde mit der Klasse:</a:t>
            </a:r>
          </a:p>
          <a:p>
            <a:pPr algn="ctr"/>
            <a:endParaRPr lang="de-DE" sz="8800" b="1" dirty="0" smtClean="0"/>
          </a:p>
          <a:p>
            <a:pPr algn="ctr"/>
            <a:r>
              <a:rPr lang="de-DE" sz="8800" b="1" dirty="0" smtClean="0">
                <a:solidFill>
                  <a:schemeClr val="bg1"/>
                </a:solidFill>
              </a:rPr>
              <a:t>„Meine Lieblingsfilme“</a:t>
            </a:r>
          </a:p>
          <a:p>
            <a:endParaRPr lang="de-DE" sz="8800" dirty="0"/>
          </a:p>
        </p:txBody>
      </p:sp>
    </p:spTree>
    <p:extLst>
      <p:ext uri="{BB962C8B-B14F-4D97-AF65-F5344CB8AC3E}">
        <p14:creationId xmlns:p14="http://schemas.microsoft.com/office/powerpoint/2010/main" xmlns="" val="3333062394"/>
      </p:ext>
    </p:extLst>
  </p:cSld>
  <p:clrMapOvr>
    <a:overrideClrMapping bg1="lt1" tx1="dk1" bg2="lt2" tx2="dk2" accent1="accent1" accent2="accent2" accent3="accent3" accent4="accent4" accent5="accent5" accent6="accent6" hlink="hlink" folHlink="folHlink"/>
  </p:clrMapOvr>
  <p:transition spd="med" advClick="0" advTm="1000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pic>
        <p:nvPicPr>
          <p:cNvPr id="2" name="Grafik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424042" y="4104522"/>
            <a:ext cx="11809312" cy="8856982"/>
          </a:xfrm>
          <a:prstGeom prst="rect">
            <a:avLst/>
          </a:prstGeom>
        </p:spPr>
      </p:pic>
      <p:sp>
        <p:nvSpPr>
          <p:cNvPr id="5" name="Textfeld 4"/>
          <p:cNvSpPr txBox="1"/>
          <p:nvPr/>
        </p:nvSpPr>
        <p:spPr>
          <a:xfrm>
            <a:off x="311474" y="1026146"/>
            <a:ext cx="18722080" cy="2800767"/>
          </a:xfrm>
          <a:prstGeom prst="rect">
            <a:avLst/>
          </a:prstGeom>
          <a:noFill/>
        </p:spPr>
        <p:txBody>
          <a:bodyPr wrap="square" rtlCol="0">
            <a:spAutoFit/>
          </a:bodyPr>
          <a:lstStyle/>
          <a:p>
            <a:r>
              <a:rPr lang="de-DE" sz="8800" b="1" dirty="0" smtClean="0">
                <a:solidFill>
                  <a:srgbClr val="800000"/>
                </a:solidFill>
              </a:rPr>
              <a:t>Lesung </a:t>
            </a:r>
          </a:p>
          <a:p>
            <a:r>
              <a:rPr lang="de-DE" sz="8800" b="1" dirty="0" smtClean="0">
                <a:solidFill>
                  <a:srgbClr val="800000"/>
                </a:solidFill>
              </a:rPr>
              <a:t>Hans-Jürgen Feldhaus: Echt abgefahren!</a:t>
            </a:r>
            <a:endParaRPr lang="de-DE" sz="8800" b="1" dirty="0">
              <a:solidFill>
                <a:srgbClr val="800000"/>
              </a:solidFill>
            </a:endParaRPr>
          </a:p>
        </p:txBody>
      </p:sp>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239466" y="1026146"/>
            <a:ext cx="19586176" cy="1446550"/>
          </a:xfrm>
          <a:prstGeom prst="rect">
            <a:avLst/>
          </a:prstGeom>
          <a:noFill/>
        </p:spPr>
        <p:txBody>
          <a:bodyPr wrap="square" rtlCol="0">
            <a:spAutoFit/>
          </a:bodyPr>
          <a:lstStyle/>
          <a:p>
            <a:r>
              <a:rPr lang="de-DE" sz="8800" b="1" dirty="0" smtClean="0">
                <a:solidFill>
                  <a:srgbClr val="800000"/>
                </a:solidFill>
              </a:rPr>
              <a:t>Lesung: Hans-Jürgen Feldhaus</a:t>
            </a:r>
            <a:endParaRPr lang="de-DE" sz="8800" b="1" dirty="0">
              <a:solidFill>
                <a:srgbClr val="800000"/>
              </a:solidFill>
            </a:endParaRPr>
          </a:p>
        </p:txBody>
      </p:sp>
      <p:sp>
        <p:nvSpPr>
          <p:cNvPr id="6" name="Rechteck 5"/>
          <p:cNvSpPr/>
          <p:nvPr/>
        </p:nvSpPr>
        <p:spPr>
          <a:xfrm>
            <a:off x="5568058" y="4194498"/>
            <a:ext cx="12192000" cy="550920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r>
              <a:rPr lang="de-DE" sz="8800" b="1" dirty="0" smtClean="0"/>
              <a:t>Vorbereitungsstunde mit der Klasse:</a:t>
            </a:r>
          </a:p>
          <a:p>
            <a:pPr algn="ctr"/>
            <a:endParaRPr lang="de-DE" sz="8800" b="1" dirty="0" smtClean="0"/>
          </a:p>
          <a:p>
            <a:pPr algn="ctr"/>
            <a:r>
              <a:rPr lang="de-DE" sz="8800" b="1" dirty="0" smtClean="0">
                <a:solidFill>
                  <a:schemeClr val="bg1"/>
                </a:solidFill>
              </a:rPr>
              <a:t>Mein Urlaubstagebuch</a:t>
            </a:r>
            <a:endParaRPr lang="de-DE" sz="8800" dirty="0">
              <a:solidFill>
                <a:schemeClr val="bg1"/>
              </a:solidFill>
            </a:endParaRPr>
          </a:p>
        </p:txBody>
      </p:sp>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311474" y="1026146"/>
            <a:ext cx="18722080" cy="1446550"/>
          </a:xfrm>
          <a:prstGeom prst="rect">
            <a:avLst/>
          </a:prstGeom>
          <a:noFill/>
        </p:spPr>
        <p:txBody>
          <a:bodyPr wrap="square" rtlCol="0">
            <a:spAutoFit/>
          </a:bodyPr>
          <a:lstStyle/>
          <a:p>
            <a:r>
              <a:rPr lang="de-DE" sz="8800" b="1" dirty="0" smtClean="0">
                <a:solidFill>
                  <a:srgbClr val="800000"/>
                </a:solidFill>
              </a:rPr>
              <a:t>Theater-Workshop</a:t>
            </a:r>
          </a:p>
        </p:txBody>
      </p:sp>
      <p:pic>
        <p:nvPicPr>
          <p:cNvPr id="6" name="Grafik 5" descr="2013 181.JPG"/>
          <p:cNvPicPr>
            <a:picLocks noChangeAspect="1"/>
          </p:cNvPicPr>
          <p:nvPr/>
        </p:nvPicPr>
        <p:blipFill>
          <a:blip r:embed="rId4" cstate="print"/>
          <a:stretch>
            <a:fillRect/>
          </a:stretch>
        </p:blipFill>
        <p:spPr>
          <a:xfrm>
            <a:off x="4583949" y="3690442"/>
            <a:ext cx="11137237" cy="8352928"/>
          </a:xfrm>
          <a:prstGeom prst="rect">
            <a:avLst/>
          </a:prstGeom>
        </p:spPr>
      </p:pic>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24385588" cy="13716893"/>
          </a:xfrm>
          <a:prstGeom prst="rect">
            <a:avLst/>
          </a:prstGeom>
        </p:spPr>
      </p:pic>
      <p:sp>
        <p:nvSpPr>
          <p:cNvPr id="5" name="Textfeld 4"/>
          <p:cNvSpPr txBox="1"/>
          <p:nvPr/>
        </p:nvSpPr>
        <p:spPr>
          <a:xfrm>
            <a:off x="239466" y="1026146"/>
            <a:ext cx="19586176" cy="1446550"/>
          </a:xfrm>
          <a:prstGeom prst="rect">
            <a:avLst/>
          </a:prstGeom>
          <a:noFill/>
        </p:spPr>
        <p:txBody>
          <a:bodyPr wrap="square" rtlCol="0">
            <a:spAutoFit/>
          </a:bodyPr>
          <a:lstStyle/>
          <a:p>
            <a:r>
              <a:rPr lang="de-DE" sz="8800" b="1" dirty="0" smtClean="0">
                <a:solidFill>
                  <a:srgbClr val="800000"/>
                </a:solidFill>
              </a:rPr>
              <a:t>Theater-Workshop</a:t>
            </a:r>
            <a:endParaRPr lang="de-DE" sz="8800" b="1" dirty="0">
              <a:solidFill>
                <a:srgbClr val="800000"/>
              </a:solidFill>
            </a:endParaRPr>
          </a:p>
        </p:txBody>
      </p:sp>
      <p:sp>
        <p:nvSpPr>
          <p:cNvPr id="6" name="Rechteck 5"/>
          <p:cNvSpPr/>
          <p:nvPr/>
        </p:nvSpPr>
        <p:spPr>
          <a:xfrm>
            <a:off x="5568058" y="4194498"/>
            <a:ext cx="12192000" cy="550920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r>
              <a:rPr lang="de-DE" sz="8800" b="1" dirty="0" smtClean="0"/>
              <a:t>Vorbereitungsstunde mit der Klasse:</a:t>
            </a:r>
          </a:p>
          <a:p>
            <a:pPr algn="ctr"/>
            <a:endParaRPr lang="de-DE" sz="8800" b="1" dirty="0" smtClean="0"/>
          </a:p>
          <a:p>
            <a:pPr algn="ctr"/>
            <a:r>
              <a:rPr lang="de-DE" sz="8800" b="1" dirty="0" smtClean="0">
                <a:solidFill>
                  <a:schemeClr val="bg1"/>
                </a:solidFill>
              </a:rPr>
              <a:t>Keine (-:</a:t>
            </a:r>
            <a:endParaRPr lang="de-DE" sz="8800" dirty="0">
              <a:solidFill>
                <a:schemeClr val="bg1"/>
              </a:solidFill>
            </a:endParaRPr>
          </a:p>
        </p:txBody>
      </p:sp>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311474" y="1026146"/>
            <a:ext cx="18722080" cy="2800767"/>
          </a:xfrm>
          <a:prstGeom prst="rect">
            <a:avLst/>
          </a:prstGeom>
          <a:noFill/>
        </p:spPr>
        <p:txBody>
          <a:bodyPr wrap="square" rtlCol="0">
            <a:spAutoFit/>
          </a:bodyPr>
          <a:lstStyle/>
          <a:p>
            <a:r>
              <a:rPr lang="de-DE" sz="8800" b="1" dirty="0" smtClean="0">
                <a:solidFill>
                  <a:srgbClr val="800000"/>
                </a:solidFill>
              </a:rPr>
              <a:t>Lesung Heiko Wolz: </a:t>
            </a:r>
          </a:p>
          <a:p>
            <a:r>
              <a:rPr lang="de-DE" sz="8800" b="1" dirty="0" smtClean="0">
                <a:solidFill>
                  <a:srgbClr val="800000"/>
                </a:solidFill>
              </a:rPr>
              <a:t>Allein unter Superhelden</a:t>
            </a:r>
          </a:p>
        </p:txBody>
      </p:sp>
      <p:pic>
        <p:nvPicPr>
          <p:cNvPr id="8" name="Grafik 7" descr="2013 197.JPG"/>
          <p:cNvPicPr>
            <a:picLocks noChangeAspect="1"/>
          </p:cNvPicPr>
          <p:nvPr/>
        </p:nvPicPr>
        <p:blipFill>
          <a:blip r:embed="rId4" cstate="print"/>
          <a:stretch>
            <a:fillRect/>
          </a:stretch>
        </p:blipFill>
        <p:spPr>
          <a:xfrm>
            <a:off x="4055890" y="3978474"/>
            <a:ext cx="12195368" cy="9146526"/>
          </a:xfrm>
          <a:prstGeom prst="rect">
            <a:avLst/>
          </a:prstGeom>
        </p:spPr>
      </p:pic>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24385588" cy="13716893"/>
          </a:xfrm>
          <a:prstGeom prst="rect">
            <a:avLst/>
          </a:prstGeom>
        </p:spPr>
      </p:pic>
      <p:sp>
        <p:nvSpPr>
          <p:cNvPr id="5" name="Textfeld 4"/>
          <p:cNvSpPr txBox="1"/>
          <p:nvPr/>
        </p:nvSpPr>
        <p:spPr>
          <a:xfrm>
            <a:off x="239466" y="1026146"/>
            <a:ext cx="19586176" cy="2800767"/>
          </a:xfrm>
          <a:prstGeom prst="rect">
            <a:avLst/>
          </a:prstGeom>
          <a:noFill/>
        </p:spPr>
        <p:txBody>
          <a:bodyPr wrap="square" rtlCol="0">
            <a:spAutoFit/>
          </a:bodyPr>
          <a:lstStyle/>
          <a:p>
            <a:r>
              <a:rPr lang="de-DE" sz="8800" b="1" dirty="0" smtClean="0">
                <a:solidFill>
                  <a:srgbClr val="800000"/>
                </a:solidFill>
              </a:rPr>
              <a:t>Lesung Heiko Wolz: </a:t>
            </a:r>
          </a:p>
          <a:p>
            <a:r>
              <a:rPr lang="de-DE" sz="8800" b="1" dirty="0" smtClean="0">
                <a:solidFill>
                  <a:srgbClr val="800000"/>
                </a:solidFill>
              </a:rPr>
              <a:t>Allein unter Superhelden</a:t>
            </a:r>
          </a:p>
        </p:txBody>
      </p:sp>
      <p:sp>
        <p:nvSpPr>
          <p:cNvPr id="6" name="Rechteck 5"/>
          <p:cNvSpPr/>
          <p:nvPr/>
        </p:nvSpPr>
        <p:spPr>
          <a:xfrm>
            <a:off x="5568058" y="4194498"/>
            <a:ext cx="12192000" cy="6863417"/>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r>
              <a:rPr lang="de-DE" sz="8800" b="1" dirty="0" smtClean="0"/>
              <a:t>Vorbereitungsstunde mit der Klasse:</a:t>
            </a:r>
          </a:p>
          <a:p>
            <a:pPr algn="ctr"/>
            <a:endParaRPr lang="de-DE" sz="8800" b="1" dirty="0" smtClean="0"/>
          </a:p>
          <a:p>
            <a:pPr algn="ctr"/>
            <a:r>
              <a:rPr lang="de-DE" sz="8800" b="1" dirty="0" smtClean="0">
                <a:solidFill>
                  <a:schemeClr val="bg1"/>
                </a:solidFill>
              </a:rPr>
              <a:t>Wir als Superhelden (von Lehrerin durchgeführt)</a:t>
            </a:r>
            <a:endParaRPr lang="de-DE" sz="8800" dirty="0">
              <a:solidFill>
                <a:schemeClr val="bg1"/>
              </a:solidFill>
            </a:endParaRPr>
          </a:p>
        </p:txBody>
      </p:sp>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311474" y="1026146"/>
            <a:ext cx="18722080" cy="2800767"/>
          </a:xfrm>
          <a:prstGeom prst="rect">
            <a:avLst/>
          </a:prstGeom>
          <a:noFill/>
        </p:spPr>
        <p:txBody>
          <a:bodyPr wrap="square" rtlCol="0">
            <a:spAutoFit/>
          </a:bodyPr>
          <a:lstStyle/>
          <a:p>
            <a:r>
              <a:rPr lang="de-DE" sz="8800" b="1" dirty="0" smtClean="0">
                <a:solidFill>
                  <a:srgbClr val="800000"/>
                </a:solidFill>
              </a:rPr>
              <a:t>Lesung Andreas Schlüter: </a:t>
            </a:r>
          </a:p>
          <a:p>
            <a:r>
              <a:rPr lang="de-DE" sz="8800" b="1" dirty="0" smtClean="0">
                <a:solidFill>
                  <a:srgbClr val="800000"/>
                </a:solidFill>
              </a:rPr>
              <a:t>Die </a:t>
            </a:r>
            <a:r>
              <a:rPr lang="de-DE" sz="8800" b="1" dirty="0" err="1" smtClean="0">
                <a:solidFill>
                  <a:srgbClr val="800000"/>
                </a:solidFill>
              </a:rPr>
              <a:t>UnderDocks</a:t>
            </a:r>
            <a:endParaRPr lang="de-DE" sz="8800" b="1" dirty="0" smtClean="0">
              <a:solidFill>
                <a:srgbClr val="800000"/>
              </a:solidFill>
            </a:endParaRPr>
          </a:p>
        </p:txBody>
      </p:sp>
      <p:pic>
        <p:nvPicPr>
          <p:cNvPr id="9" name="Grafik 8" descr="2013 194.JPG"/>
          <p:cNvPicPr>
            <a:picLocks noChangeAspect="1"/>
          </p:cNvPicPr>
          <p:nvPr/>
        </p:nvPicPr>
        <p:blipFill>
          <a:blip r:embed="rId4" cstate="print"/>
          <a:stretch>
            <a:fillRect/>
          </a:stretch>
        </p:blipFill>
        <p:spPr>
          <a:xfrm>
            <a:off x="4919986" y="3978474"/>
            <a:ext cx="11355275" cy="8516456"/>
          </a:xfrm>
          <a:prstGeom prst="rect">
            <a:avLst/>
          </a:prstGeom>
        </p:spPr>
      </p:pic>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24385588" cy="13716893"/>
          </a:xfrm>
          <a:prstGeom prst="rect">
            <a:avLst/>
          </a:prstGeom>
        </p:spPr>
      </p:pic>
      <p:sp>
        <p:nvSpPr>
          <p:cNvPr id="5" name="Textfeld 4"/>
          <p:cNvSpPr txBox="1"/>
          <p:nvPr/>
        </p:nvSpPr>
        <p:spPr>
          <a:xfrm>
            <a:off x="239466" y="1026146"/>
            <a:ext cx="19586176" cy="2800767"/>
          </a:xfrm>
          <a:prstGeom prst="rect">
            <a:avLst/>
          </a:prstGeom>
          <a:noFill/>
        </p:spPr>
        <p:txBody>
          <a:bodyPr wrap="square" rtlCol="0">
            <a:spAutoFit/>
          </a:bodyPr>
          <a:lstStyle/>
          <a:p>
            <a:r>
              <a:rPr lang="de-DE" sz="8800" b="1" dirty="0" smtClean="0">
                <a:solidFill>
                  <a:srgbClr val="800000"/>
                </a:solidFill>
              </a:rPr>
              <a:t>Lesung Andreas Schlüter: </a:t>
            </a:r>
          </a:p>
          <a:p>
            <a:r>
              <a:rPr lang="de-DE" sz="8800" b="1" dirty="0" smtClean="0">
                <a:solidFill>
                  <a:srgbClr val="800000"/>
                </a:solidFill>
              </a:rPr>
              <a:t>Die </a:t>
            </a:r>
            <a:r>
              <a:rPr lang="de-DE" sz="8800" b="1" dirty="0" err="1" smtClean="0">
                <a:solidFill>
                  <a:srgbClr val="800000"/>
                </a:solidFill>
              </a:rPr>
              <a:t>UnderDocks</a:t>
            </a:r>
            <a:endParaRPr lang="de-DE" sz="8800" b="1" dirty="0" smtClean="0">
              <a:solidFill>
                <a:srgbClr val="800000"/>
              </a:solidFill>
            </a:endParaRPr>
          </a:p>
        </p:txBody>
      </p:sp>
      <p:sp>
        <p:nvSpPr>
          <p:cNvPr id="6" name="Rechteck 5"/>
          <p:cNvSpPr/>
          <p:nvPr/>
        </p:nvSpPr>
        <p:spPr>
          <a:xfrm>
            <a:off x="3119786" y="4194498"/>
            <a:ext cx="15409712" cy="821763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de-DE" sz="8800" b="1" dirty="0" smtClean="0"/>
              <a:t>Vorbereitungsstunde mit der Klasse:</a:t>
            </a:r>
          </a:p>
          <a:p>
            <a:pPr algn="ctr"/>
            <a:endParaRPr lang="de-DE" sz="8800" b="1" dirty="0" smtClean="0"/>
          </a:p>
          <a:p>
            <a:pPr algn="ctr"/>
            <a:r>
              <a:rPr lang="de-DE" sz="8800" b="1" dirty="0" smtClean="0">
                <a:solidFill>
                  <a:schemeClr val="bg1"/>
                </a:solidFill>
              </a:rPr>
              <a:t>Erster Abschnitt des Buches: </a:t>
            </a:r>
          </a:p>
          <a:p>
            <a:pPr algn="ctr"/>
            <a:r>
              <a:rPr lang="de-DE" sz="8800" b="1" dirty="0" smtClean="0">
                <a:solidFill>
                  <a:schemeClr val="bg1"/>
                </a:solidFill>
              </a:rPr>
              <a:t>Was ist Fantasy – Was heute schon real?</a:t>
            </a:r>
            <a:endParaRPr lang="de-DE" sz="8800" dirty="0">
              <a:solidFill>
                <a:schemeClr val="bg1"/>
              </a:solidFill>
            </a:endParaRPr>
          </a:p>
        </p:txBody>
      </p:sp>
    </p:spTree>
    <p:extLst>
      <p:ext uri="{BB962C8B-B14F-4D97-AF65-F5344CB8AC3E}">
        <p14:creationId xmlns:p14="http://schemas.microsoft.com/office/powerpoint/2010/main" xmlns="" val="3688070541"/>
      </p:ext>
    </p:extLst>
  </p:cSld>
  <p:clrMapOvr>
    <a:masterClrMapping/>
  </p:clrMapOvr>
  <p:transition spd="med" advClick="0" advTm="1000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882130"/>
            <a:ext cx="19825642" cy="1446550"/>
          </a:xfrm>
          <a:prstGeom prst="rect">
            <a:avLst/>
          </a:prstGeom>
          <a:noFill/>
        </p:spPr>
        <p:txBody>
          <a:bodyPr wrap="square" rtlCol="0">
            <a:spAutoFit/>
          </a:bodyPr>
          <a:lstStyle/>
          <a:p>
            <a:pPr algn="ctr"/>
            <a:r>
              <a:rPr lang="de-DE" sz="8800" b="1" dirty="0" smtClean="0">
                <a:solidFill>
                  <a:srgbClr val="800000"/>
                </a:solidFill>
              </a:rPr>
              <a:t>Immer wieder: Neue Bücher</a:t>
            </a:r>
            <a:endParaRPr lang="de-DE" sz="8800" b="1" dirty="0">
              <a:solidFill>
                <a:srgbClr val="800000"/>
              </a:solidFill>
            </a:endParaRPr>
          </a:p>
        </p:txBody>
      </p:sp>
      <p:sp>
        <p:nvSpPr>
          <p:cNvPr id="2" name="Textfeld 1"/>
          <p:cNvSpPr txBox="1"/>
          <p:nvPr/>
        </p:nvSpPr>
        <p:spPr>
          <a:xfrm>
            <a:off x="7944322" y="2898354"/>
            <a:ext cx="7056784" cy="1015663"/>
          </a:xfrm>
          <a:prstGeom prst="rect">
            <a:avLst/>
          </a:prstGeom>
          <a:noFill/>
        </p:spPr>
        <p:txBody>
          <a:bodyPr wrap="square" rtlCol="0">
            <a:spAutoFit/>
          </a:bodyPr>
          <a:lstStyle/>
          <a:p>
            <a:pPr algn="ctr"/>
            <a:r>
              <a:rPr lang="de-DE" sz="6000" b="1" dirty="0" smtClean="0">
                <a:solidFill>
                  <a:srgbClr val="002060"/>
                </a:solidFill>
              </a:rPr>
              <a:t>Zum Beispiel Primar</a:t>
            </a:r>
            <a:endParaRPr lang="de-DE" sz="6000" b="1" dirty="0">
              <a:solidFill>
                <a:srgbClr val="002060"/>
              </a:solidFill>
            </a:endParaRPr>
          </a:p>
        </p:txBody>
      </p:sp>
      <p:pic>
        <p:nvPicPr>
          <p:cNvPr id="4" name="Grafik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14314" y="4410522"/>
            <a:ext cx="10058400" cy="7543800"/>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768858" y="4410522"/>
            <a:ext cx="10058400" cy="7543800"/>
          </a:xfrm>
          <a:prstGeom prst="rect">
            <a:avLst/>
          </a:prstGeom>
        </p:spPr>
      </p:pic>
    </p:spTree>
    <p:extLst>
      <p:ext uri="{BB962C8B-B14F-4D97-AF65-F5344CB8AC3E}">
        <p14:creationId xmlns:p14="http://schemas.microsoft.com/office/powerpoint/2010/main" xmlns="" val="1296946482"/>
      </p:ext>
    </p:extLst>
  </p:cSld>
  <p:clrMapOvr>
    <a:masterClrMapping/>
  </p:clrMapOvr>
  <p:transition spd="med" advClick="0" advTm="1000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882130"/>
            <a:ext cx="19825642" cy="1446550"/>
          </a:xfrm>
          <a:prstGeom prst="rect">
            <a:avLst/>
          </a:prstGeom>
          <a:noFill/>
        </p:spPr>
        <p:txBody>
          <a:bodyPr wrap="square" rtlCol="0">
            <a:spAutoFit/>
          </a:bodyPr>
          <a:lstStyle/>
          <a:p>
            <a:pPr algn="ctr"/>
            <a:r>
              <a:rPr lang="de-DE" sz="8800" b="1" dirty="0" err="1" smtClean="0">
                <a:solidFill>
                  <a:srgbClr val="800000"/>
                </a:solidFill>
              </a:rPr>
              <a:t>Again</a:t>
            </a:r>
            <a:r>
              <a:rPr lang="de-DE" sz="8800" b="1" dirty="0" smtClean="0">
                <a:solidFill>
                  <a:srgbClr val="800000"/>
                </a:solidFill>
              </a:rPr>
              <a:t> </a:t>
            </a:r>
            <a:r>
              <a:rPr lang="de-DE" sz="8800" b="1" dirty="0" err="1" smtClean="0">
                <a:solidFill>
                  <a:srgbClr val="800000"/>
                </a:solidFill>
              </a:rPr>
              <a:t>and</a:t>
            </a:r>
            <a:r>
              <a:rPr lang="de-DE" sz="8800" b="1" dirty="0" smtClean="0">
                <a:solidFill>
                  <a:srgbClr val="800000"/>
                </a:solidFill>
              </a:rPr>
              <a:t> </a:t>
            </a:r>
            <a:r>
              <a:rPr lang="de-DE" sz="8800" b="1" dirty="0" err="1" smtClean="0">
                <a:solidFill>
                  <a:srgbClr val="800000"/>
                </a:solidFill>
              </a:rPr>
              <a:t>again</a:t>
            </a:r>
            <a:r>
              <a:rPr lang="de-DE" sz="8800" b="1" dirty="0" smtClean="0">
                <a:solidFill>
                  <a:srgbClr val="800000"/>
                </a:solidFill>
              </a:rPr>
              <a:t>: New Books</a:t>
            </a:r>
            <a:endParaRPr lang="de-DE" sz="8800" b="1" dirty="0">
              <a:solidFill>
                <a:srgbClr val="800000"/>
              </a:solidFill>
            </a:endParaRPr>
          </a:p>
        </p:txBody>
      </p:sp>
      <p:sp>
        <p:nvSpPr>
          <p:cNvPr id="2" name="Textfeld 1"/>
          <p:cNvSpPr txBox="1"/>
          <p:nvPr/>
        </p:nvSpPr>
        <p:spPr>
          <a:xfrm>
            <a:off x="7008218" y="2898354"/>
            <a:ext cx="7992888" cy="1015663"/>
          </a:xfrm>
          <a:prstGeom prst="rect">
            <a:avLst/>
          </a:prstGeom>
          <a:noFill/>
        </p:spPr>
        <p:txBody>
          <a:bodyPr wrap="square" rtlCol="0">
            <a:spAutoFit/>
          </a:bodyPr>
          <a:lstStyle/>
          <a:p>
            <a:pPr algn="ctr"/>
            <a:r>
              <a:rPr lang="de-DE" sz="6000" b="1" dirty="0" err="1" smtClean="0">
                <a:solidFill>
                  <a:srgbClr val="002060"/>
                </a:solidFill>
              </a:rPr>
              <a:t>For</a:t>
            </a:r>
            <a:r>
              <a:rPr lang="de-DE" sz="6000" b="1" dirty="0" smtClean="0">
                <a:solidFill>
                  <a:srgbClr val="002060"/>
                </a:solidFill>
              </a:rPr>
              <a:t> </a:t>
            </a:r>
            <a:r>
              <a:rPr lang="de-DE" sz="6000" b="1" dirty="0" err="1" smtClean="0">
                <a:solidFill>
                  <a:srgbClr val="002060"/>
                </a:solidFill>
              </a:rPr>
              <a:t>example</a:t>
            </a:r>
            <a:r>
              <a:rPr lang="de-DE" sz="6000" b="1" dirty="0" smtClean="0">
                <a:solidFill>
                  <a:srgbClr val="002060"/>
                </a:solidFill>
              </a:rPr>
              <a:t> </a:t>
            </a:r>
            <a:r>
              <a:rPr lang="de-DE" sz="6000" b="1" dirty="0" err="1" smtClean="0">
                <a:solidFill>
                  <a:srgbClr val="002060"/>
                </a:solidFill>
              </a:rPr>
              <a:t>Secondary</a:t>
            </a:r>
            <a:endParaRPr lang="de-DE" sz="6000" b="1" dirty="0">
              <a:solidFill>
                <a:srgbClr val="002060"/>
              </a:solidFill>
            </a:endParaRPr>
          </a:p>
        </p:txBody>
      </p:sp>
      <p:pic>
        <p:nvPicPr>
          <p:cNvPr id="3" name="Grafik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679626" y="4482530"/>
            <a:ext cx="10058400" cy="7543800"/>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912874" y="4482530"/>
            <a:ext cx="10058400" cy="7543800"/>
          </a:xfrm>
          <a:prstGeom prst="rect">
            <a:avLst/>
          </a:prstGeom>
        </p:spPr>
      </p:pic>
    </p:spTree>
    <p:extLst>
      <p:ext uri="{BB962C8B-B14F-4D97-AF65-F5344CB8AC3E}">
        <p14:creationId xmlns:p14="http://schemas.microsoft.com/office/powerpoint/2010/main" xmlns="" val="3966820637"/>
      </p:ext>
    </p:extLst>
  </p:cSld>
  <p:clrMapOvr>
    <a:masterClrMapping/>
  </p:clrMapOvr>
  <p:transition spd="med" advClick="0" advTm="1000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882130"/>
            <a:ext cx="20113674" cy="2800767"/>
          </a:xfrm>
          <a:prstGeom prst="rect">
            <a:avLst/>
          </a:prstGeom>
          <a:noFill/>
        </p:spPr>
        <p:txBody>
          <a:bodyPr wrap="square" rtlCol="0">
            <a:spAutoFit/>
          </a:bodyPr>
          <a:lstStyle/>
          <a:p>
            <a:pPr algn="ctr"/>
            <a:r>
              <a:rPr lang="de-DE" sz="8800" b="1" dirty="0" smtClean="0">
                <a:solidFill>
                  <a:srgbClr val="800000"/>
                </a:solidFill>
              </a:rPr>
              <a:t>Der Kinder-OPAC : </a:t>
            </a:r>
          </a:p>
          <a:p>
            <a:pPr algn="ctr"/>
            <a:r>
              <a:rPr lang="de-DE" sz="8800" b="1" dirty="0" smtClean="0">
                <a:solidFill>
                  <a:srgbClr val="800000"/>
                </a:solidFill>
              </a:rPr>
              <a:t>Informationskompetenz von Anfang an!</a:t>
            </a:r>
            <a:endParaRPr lang="de-DE" sz="8800" b="1" dirty="0">
              <a:solidFill>
                <a:srgbClr val="800000"/>
              </a:solidFill>
            </a:endParaRPr>
          </a:p>
        </p:txBody>
      </p:sp>
      <p:pic>
        <p:nvPicPr>
          <p:cNvPr id="3" name="Grafik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63602" y="3762450"/>
            <a:ext cx="18065021" cy="9381569"/>
          </a:xfrm>
          <a:prstGeom prst="rect">
            <a:avLst/>
          </a:prstGeom>
        </p:spPr>
      </p:pic>
    </p:spTree>
    <p:extLst>
      <p:ext uri="{BB962C8B-B14F-4D97-AF65-F5344CB8AC3E}">
        <p14:creationId xmlns:p14="http://schemas.microsoft.com/office/powerpoint/2010/main" xmlns="" val="1297437302"/>
      </p:ext>
    </p:extLst>
  </p:cSld>
  <p:clrMapOvr>
    <a:masterClrMapping/>
  </p:clrMapOvr>
  <p:transition spd="med" advClick="0" advTm="1000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882130"/>
            <a:ext cx="19897650" cy="1446550"/>
          </a:xfrm>
          <a:prstGeom prst="rect">
            <a:avLst/>
          </a:prstGeom>
          <a:noFill/>
        </p:spPr>
        <p:txBody>
          <a:bodyPr wrap="square" rtlCol="0">
            <a:spAutoFit/>
          </a:bodyPr>
          <a:lstStyle/>
          <a:p>
            <a:pPr algn="ctr"/>
            <a:r>
              <a:rPr lang="de-DE" sz="8800" b="1" dirty="0" smtClean="0">
                <a:solidFill>
                  <a:srgbClr val="800000"/>
                </a:solidFill>
              </a:rPr>
              <a:t>Bibliotheks-Blog: Für Schüler und Eltern</a:t>
            </a:r>
            <a:endParaRPr lang="de-DE" sz="8800" b="1" dirty="0">
              <a:solidFill>
                <a:srgbClr val="800000"/>
              </a:solidFill>
            </a:endParaRPr>
          </a:p>
        </p:txBody>
      </p:sp>
      <p:pic>
        <p:nvPicPr>
          <p:cNvPr id="4" name="Grafik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31554" y="2322290"/>
            <a:ext cx="21098344" cy="10697083"/>
          </a:xfrm>
          <a:prstGeom prst="rect">
            <a:avLst/>
          </a:prstGeom>
        </p:spPr>
      </p:pic>
    </p:spTree>
    <p:extLst>
      <p:ext uri="{BB962C8B-B14F-4D97-AF65-F5344CB8AC3E}">
        <p14:creationId xmlns:p14="http://schemas.microsoft.com/office/powerpoint/2010/main" xmlns="" val="109646978"/>
      </p:ext>
    </p:extLst>
  </p:cSld>
  <p:clrMapOvr>
    <a:masterClrMapping/>
  </p:clrMapOvr>
  <p:transition spd="med" advClick="0" advTm="1000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450082"/>
            <a:ext cx="19825642" cy="1446550"/>
          </a:xfrm>
          <a:prstGeom prst="rect">
            <a:avLst/>
          </a:prstGeom>
          <a:noFill/>
        </p:spPr>
        <p:txBody>
          <a:bodyPr wrap="square" rtlCol="0">
            <a:spAutoFit/>
          </a:bodyPr>
          <a:lstStyle/>
          <a:p>
            <a:pPr algn="ctr"/>
            <a:r>
              <a:rPr lang="de-DE" sz="8800" b="1" dirty="0" smtClean="0">
                <a:solidFill>
                  <a:srgbClr val="800000"/>
                </a:solidFill>
              </a:rPr>
              <a:t>Projekt „Rezensionen schreiben“</a:t>
            </a:r>
            <a:endParaRPr lang="de-DE" sz="8800" b="1" dirty="0">
              <a:solidFill>
                <a:srgbClr val="800000"/>
              </a:solidFill>
            </a:endParaRPr>
          </a:p>
        </p:txBody>
      </p:sp>
      <p:pic>
        <p:nvPicPr>
          <p:cNvPr id="2" name="Grafik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263802" y="2101167"/>
            <a:ext cx="6818719" cy="11116230"/>
          </a:xfrm>
          <a:prstGeom prst="rect">
            <a:avLst/>
          </a:prstGeom>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1885288" y="2119845"/>
            <a:ext cx="6999288" cy="11236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97912855"/>
      </p:ext>
    </p:extLst>
  </p:cSld>
  <p:clrMapOvr>
    <a:masterClrMapping/>
  </p:clrMapOvr>
  <p:transition spd="med" advClick="0" advTm="1000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24385588" cy="13716893"/>
          </a:xfrm>
          <a:prstGeom prst="rect">
            <a:avLst/>
          </a:prstGeom>
        </p:spPr>
      </p:pic>
      <p:sp>
        <p:nvSpPr>
          <p:cNvPr id="5" name="Textfeld 4"/>
          <p:cNvSpPr txBox="1"/>
          <p:nvPr/>
        </p:nvSpPr>
        <p:spPr>
          <a:xfrm>
            <a:off x="0" y="882130"/>
            <a:ext cx="19825642" cy="1446550"/>
          </a:xfrm>
          <a:prstGeom prst="rect">
            <a:avLst/>
          </a:prstGeom>
          <a:noFill/>
        </p:spPr>
        <p:txBody>
          <a:bodyPr wrap="square" rtlCol="0">
            <a:spAutoFit/>
          </a:bodyPr>
          <a:lstStyle/>
          <a:p>
            <a:pPr algn="ctr"/>
            <a:r>
              <a:rPr lang="de-DE" sz="8800" b="1" dirty="0" smtClean="0">
                <a:solidFill>
                  <a:srgbClr val="800000"/>
                </a:solidFill>
              </a:rPr>
              <a:t>Projekt „Informationskompetenz“</a:t>
            </a:r>
            <a:endParaRPr lang="de-DE" sz="8800" b="1" dirty="0">
              <a:solidFill>
                <a:srgbClr val="800000"/>
              </a:solidFill>
            </a:endParaRPr>
          </a:p>
        </p:txBody>
      </p:sp>
      <p:sp>
        <p:nvSpPr>
          <p:cNvPr id="8" name="Textfeld 7"/>
          <p:cNvSpPr txBox="1"/>
          <p:nvPr/>
        </p:nvSpPr>
        <p:spPr>
          <a:xfrm>
            <a:off x="527498" y="2328681"/>
            <a:ext cx="20738304" cy="8402300"/>
          </a:xfrm>
          <a:prstGeom prst="rect">
            <a:avLst/>
          </a:prstGeom>
          <a:noFill/>
        </p:spPr>
        <p:txBody>
          <a:bodyPr wrap="square" rtlCol="0">
            <a:spAutoFit/>
          </a:bodyPr>
          <a:lstStyle/>
          <a:p>
            <a:pPr marL="914400" indent="-914400">
              <a:buAutoNum type="arabicPeriod"/>
            </a:pPr>
            <a:r>
              <a:rPr lang="de-DE" sz="5400" b="1" dirty="0" smtClean="0"/>
              <a:t>Schritt:</a:t>
            </a:r>
            <a:r>
              <a:rPr lang="de-DE" sz="5400" b="1" dirty="0"/>
              <a:t> </a:t>
            </a:r>
            <a:r>
              <a:rPr lang="de-DE" sz="5400" b="1" dirty="0" smtClean="0"/>
              <a:t>Suchen*</a:t>
            </a:r>
          </a:p>
          <a:p>
            <a:pPr marL="914400" indent="-914400"/>
            <a:r>
              <a:rPr lang="de-DE" sz="5400" b="1" dirty="0" smtClean="0">
                <a:sym typeface="Wingdings" pitchFamily="2" charset="2"/>
              </a:rPr>
              <a:t>a) </a:t>
            </a:r>
            <a:r>
              <a:rPr lang="de-DE" sz="5400" b="1" dirty="0" smtClean="0"/>
              <a:t>Wie </a:t>
            </a:r>
            <a:r>
              <a:rPr lang="de-DE" sz="5400" b="1" dirty="0"/>
              <a:t>und wo könntest du es in der </a:t>
            </a:r>
            <a:r>
              <a:rPr lang="de-DE" sz="5400" b="1" dirty="0" smtClean="0"/>
              <a:t>Bibliothek / im Internet </a:t>
            </a:r>
            <a:r>
              <a:rPr lang="de-DE" sz="5400" b="1" dirty="0"/>
              <a:t>finden? </a:t>
            </a:r>
            <a:endParaRPr lang="de-DE" sz="5400" b="1" dirty="0" smtClean="0"/>
          </a:p>
          <a:p>
            <a:r>
              <a:rPr lang="de-DE" sz="5400" b="1" dirty="0" smtClean="0"/>
              <a:t>b) Wo </a:t>
            </a:r>
            <a:r>
              <a:rPr lang="de-DE" sz="5400" b="1" dirty="0"/>
              <a:t>steht </a:t>
            </a:r>
            <a:r>
              <a:rPr lang="de-DE" sz="5400" b="1" dirty="0" smtClean="0"/>
              <a:t>es? </a:t>
            </a:r>
          </a:p>
          <a:p>
            <a:r>
              <a:rPr lang="de-DE" sz="5400" b="1" dirty="0" smtClean="0"/>
              <a:t>c) Was </a:t>
            </a:r>
            <a:r>
              <a:rPr lang="de-DE" sz="5400" b="1" dirty="0"/>
              <a:t>steht </a:t>
            </a:r>
            <a:r>
              <a:rPr lang="de-DE" sz="5400" b="1" dirty="0" smtClean="0"/>
              <a:t>da? (Inhalt verstehen)</a:t>
            </a:r>
          </a:p>
          <a:p>
            <a:endParaRPr lang="de-DE" sz="5400" b="1" dirty="0"/>
          </a:p>
          <a:p>
            <a:r>
              <a:rPr lang="de-DE" sz="5400" b="1" dirty="0" smtClean="0"/>
              <a:t>2. Schritt: Prüfen</a:t>
            </a:r>
          </a:p>
          <a:p>
            <a:pPr marL="742950" indent="-742950">
              <a:buAutoNum type="alphaLcParenR"/>
            </a:pPr>
            <a:r>
              <a:rPr lang="de-DE" sz="5400" b="1" dirty="0" smtClean="0"/>
              <a:t>Passt </a:t>
            </a:r>
            <a:r>
              <a:rPr lang="de-DE" sz="5400" b="1" dirty="0"/>
              <a:t>das zum Thema</a:t>
            </a:r>
            <a:r>
              <a:rPr lang="de-DE" sz="5400" b="1" dirty="0" smtClean="0"/>
              <a:t>?</a:t>
            </a:r>
          </a:p>
          <a:p>
            <a:pPr marL="742950" indent="-742950">
              <a:buFontTx/>
              <a:buAutoNum type="alphaLcParenR"/>
            </a:pPr>
            <a:r>
              <a:rPr lang="de-DE" sz="5400" b="1" dirty="0"/>
              <a:t>Ist das wahr?</a:t>
            </a:r>
          </a:p>
          <a:p>
            <a:pPr marL="742950" indent="-742950">
              <a:buFontTx/>
              <a:buAutoNum type="alphaLcParenR"/>
            </a:pPr>
            <a:r>
              <a:rPr lang="de-DE" sz="5400" b="1" dirty="0"/>
              <a:t>Ist das richtig geschrieben</a:t>
            </a:r>
            <a:r>
              <a:rPr lang="de-DE" sz="5400" b="1" dirty="0" smtClean="0"/>
              <a:t>?</a:t>
            </a:r>
          </a:p>
          <a:p>
            <a:pPr marL="742950" indent="-742950">
              <a:buFontTx/>
              <a:buAutoNum type="alphaLcParenR"/>
            </a:pPr>
            <a:r>
              <a:rPr lang="de-DE" sz="5400" b="1" dirty="0"/>
              <a:t>Ist das alles</a:t>
            </a:r>
            <a:r>
              <a:rPr lang="de-DE" sz="5400" b="1" dirty="0" smtClean="0"/>
              <a:t>?</a:t>
            </a:r>
            <a:endParaRPr lang="de-DE" sz="5400" dirty="0" smtClean="0"/>
          </a:p>
        </p:txBody>
      </p:sp>
    </p:spTree>
    <p:extLst>
      <p:ext uri="{BB962C8B-B14F-4D97-AF65-F5344CB8AC3E}">
        <p14:creationId xmlns:p14="http://schemas.microsoft.com/office/powerpoint/2010/main" xmlns="" val="2174737878"/>
      </p:ext>
    </p:extLst>
  </p:cSld>
  <p:clrMapOvr>
    <a:masterClrMapping/>
  </p:clrMapOvr>
  <p:transition spd="med" advClick="0"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 calcmode="lin" valueType="num">
                                      <p:cBhvr additive="base">
                                        <p:cTn id="2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 calcmode="lin" valueType="num">
                                      <p:cBhvr additive="base">
                                        <p:cTn id="3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 calcmode="lin" valueType="num">
                                      <p:cBhvr additive="base">
                                        <p:cTn id="37"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xEl>
                                              <p:pRg st="9" end="9"/>
                                            </p:txEl>
                                          </p:spTgt>
                                        </p:tgtEl>
                                        <p:attrNameLst>
                                          <p:attrName>style.visibility</p:attrName>
                                        </p:attrNameLst>
                                      </p:cBhvr>
                                      <p:to>
                                        <p:strVal val="visible"/>
                                      </p:to>
                                    </p:set>
                                    <p:anim calcmode="lin" valueType="num">
                                      <p:cBhvr additive="base">
                                        <p:cTn id="41"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882130"/>
            <a:ext cx="19897650" cy="1446550"/>
          </a:xfrm>
          <a:prstGeom prst="rect">
            <a:avLst/>
          </a:prstGeom>
          <a:noFill/>
        </p:spPr>
        <p:txBody>
          <a:bodyPr wrap="square" rtlCol="0">
            <a:spAutoFit/>
          </a:bodyPr>
          <a:lstStyle/>
          <a:p>
            <a:pPr algn="ctr"/>
            <a:r>
              <a:rPr lang="de-DE" sz="8800" b="1" dirty="0" smtClean="0">
                <a:solidFill>
                  <a:srgbClr val="800000"/>
                </a:solidFill>
              </a:rPr>
              <a:t>Projekt „Informationskompetenz“</a:t>
            </a:r>
            <a:endParaRPr lang="de-DE" sz="8800" b="1" dirty="0">
              <a:solidFill>
                <a:srgbClr val="800000"/>
              </a:solidFill>
            </a:endParaRPr>
          </a:p>
        </p:txBody>
      </p:sp>
      <p:sp>
        <p:nvSpPr>
          <p:cNvPr id="8" name="Textfeld 7"/>
          <p:cNvSpPr txBox="1"/>
          <p:nvPr/>
        </p:nvSpPr>
        <p:spPr>
          <a:xfrm>
            <a:off x="311474" y="2322290"/>
            <a:ext cx="21674408" cy="11926342"/>
          </a:xfrm>
          <a:prstGeom prst="rect">
            <a:avLst/>
          </a:prstGeom>
          <a:noFill/>
        </p:spPr>
        <p:txBody>
          <a:bodyPr wrap="square" rtlCol="0">
            <a:spAutoFit/>
          </a:bodyPr>
          <a:lstStyle/>
          <a:p>
            <a:r>
              <a:rPr lang="de-DE" sz="5400" b="1" dirty="0" smtClean="0"/>
              <a:t>3. Schritt: Wissen</a:t>
            </a:r>
          </a:p>
          <a:p>
            <a:pPr marL="742950" indent="-742950">
              <a:buAutoNum type="alphaLcParenR"/>
            </a:pPr>
            <a:r>
              <a:rPr lang="de-DE" sz="5400" b="1" dirty="0" smtClean="0"/>
              <a:t>In </a:t>
            </a:r>
            <a:r>
              <a:rPr lang="de-DE" sz="5400" b="1" dirty="0"/>
              <a:t>eigenen Worten </a:t>
            </a:r>
            <a:r>
              <a:rPr lang="de-DE" sz="5400" b="1" dirty="0" smtClean="0"/>
              <a:t>ausdrücken</a:t>
            </a:r>
          </a:p>
          <a:p>
            <a:pPr marL="742950" indent="-742950">
              <a:buAutoNum type="alphaLcParenR"/>
            </a:pPr>
            <a:r>
              <a:rPr lang="de-DE" sz="5400" b="1" dirty="0"/>
              <a:t>Mit anderen Informationen </a:t>
            </a:r>
            <a:r>
              <a:rPr lang="de-DE" sz="5400" b="1" dirty="0" smtClean="0"/>
              <a:t>vergleichen</a:t>
            </a:r>
          </a:p>
          <a:p>
            <a:pPr marL="742950" indent="-742950">
              <a:buAutoNum type="alphaLcParenR"/>
            </a:pPr>
            <a:r>
              <a:rPr lang="de-DE" sz="5400" b="1" dirty="0"/>
              <a:t>In einen Zusammenhang </a:t>
            </a:r>
            <a:r>
              <a:rPr lang="de-DE" sz="5400" b="1" dirty="0" smtClean="0"/>
              <a:t>einordnen</a:t>
            </a:r>
          </a:p>
          <a:p>
            <a:pPr marL="742950" indent="-742950">
              <a:buAutoNum type="alphaLcParenR"/>
            </a:pPr>
            <a:r>
              <a:rPr lang="de-DE" sz="5400" b="1" dirty="0"/>
              <a:t>Mehrere Informationen sinnvoll </a:t>
            </a:r>
            <a:r>
              <a:rPr lang="de-DE" sz="5400" b="1" dirty="0" smtClean="0"/>
              <a:t>verknüpfen</a:t>
            </a:r>
          </a:p>
          <a:p>
            <a:pPr marL="742950" indent="-742950">
              <a:buAutoNum type="alphaLcParenR"/>
            </a:pPr>
            <a:endParaRPr lang="de-DE" sz="5400" b="1" dirty="0"/>
          </a:p>
          <a:p>
            <a:r>
              <a:rPr lang="de-DE" sz="5400" b="1" dirty="0" smtClean="0"/>
              <a:t>4</a:t>
            </a:r>
            <a:r>
              <a:rPr lang="de-DE" sz="5400" b="1" dirty="0"/>
              <a:t>. Schritt: </a:t>
            </a:r>
            <a:r>
              <a:rPr lang="de-DE" sz="5400" b="1" dirty="0" smtClean="0"/>
              <a:t>Darstellen</a:t>
            </a:r>
          </a:p>
          <a:p>
            <a:pPr marL="742950" indent="-742950">
              <a:buAutoNum type="alphaLcParenR"/>
            </a:pPr>
            <a:r>
              <a:rPr lang="de-DE" sz="5400" b="1" dirty="0" smtClean="0"/>
              <a:t>Einfach</a:t>
            </a:r>
          </a:p>
          <a:p>
            <a:pPr marL="742950" indent="-742950">
              <a:buAutoNum type="alphaLcParenR"/>
            </a:pPr>
            <a:r>
              <a:rPr lang="de-DE" sz="5400" b="1" dirty="0" smtClean="0"/>
              <a:t>Variiert</a:t>
            </a:r>
          </a:p>
          <a:p>
            <a:pPr marL="742950" indent="-742950">
              <a:buFontTx/>
              <a:buAutoNum type="alphaLcParenR"/>
            </a:pPr>
            <a:r>
              <a:rPr lang="de-DE" sz="5400" b="1" dirty="0" smtClean="0"/>
              <a:t>Geordnet</a:t>
            </a:r>
          </a:p>
          <a:p>
            <a:pPr marL="742950" indent="-742950">
              <a:buFontTx/>
              <a:buAutoNum type="alphaLcParenR"/>
            </a:pPr>
            <a:r>
              <a:rPr lang="de-DE" sz="5400" b="1" dirty="0" smtClean="0"/>
              <a:t>Überraschend</a:t>
            </a:r>
          </a:p>
          <a:p>
            <a:pPr marL="742950" indent="-742950"/>
            <a:r>
              <a:rPr lang="de-DE" sz="4400" i="1" dirty="0" smtClean="0"/>
              <a:t>*Nach: Klingenberg, Andreas: Entwurf eines gemeinsamen Referenzrahmens Informationskompetenz. </a:t>
            </a:r>
            <a:r>
              <a:rPr lang="en-US" sz="4400" i="1" dirty="0" smtClean="0"/>
              <a:t>2011. URL: http://www.schulmediothek.de/fileadmin/pdf/referenzrahmen_ik_111111.pdf</a:t>
            </a:r>
            <a:endParaRPr lang="de-DE" sz="4400" i="1" dirty="0" smtClean="0"/>
          </a:p>
          <a:p>
            <a:pPr marL="742950" indent="-742950">
              <a:buFontTx/>
              <a:buAutoNum type="alphaLcParenR"/>
            </a:pPr>
            <a:endParaRPr lang="de-DE" dirty="0"/>
          </a:p>
        </p:txBody>
      </p:sp>
    </p:spTree>
    <p:extLst>
      <p:ext uri="{BB962C8B-B14F-4D97-AF65-F5344CB8AC3E}">
        <p14:creationId xmlns:p14="http://schemas.microsoft.com/office/powerpoint/2010/main" xmlns="" val="2591343797"/>
      </p:ext>
    </p:extLst>
  </p:cSld>
  <p:clrMapOvr>
    <a:masterClrMapping/>
  </p:clrMapOvr>
  <p:transition spd="med" advClick="0"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 calcmode="lin" valueType="num">
                                      <p:cBhvr additive="base">
                                        <p:cTn id="2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 calcmode="lin" valueType="num">
                                      <p:cBhvr additive="base">
                                        <p:cTn id="3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 calcmode="lin" valueType="num">
                                      <p:cBhvr additive="base">
                                        <p:cTn id="37"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xEl>
                                              <p:pRg st="9" end="9"/>
                                            </p:txEl>
                                          </p:spTgt>
                                        </p:tgtEl>
                                        <p:attrNameLst>
                                          <p:attrName>style.visibility</p:attrName>
                                        </p:attrNameLst>
                                      </p:cBhvr>
                                      <p:to>
                                        <p:strVal val="visible"/>
                                      </p:to>
                                    </p:set>
                                    <p:anim calcmode="lin" valueType="num">
                                      <p:cBhvr additive="base">
                                        <p:cTn id="41"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
                                            <p:txEl>
                                              <p:pRg st="10" end="10"/>
                                            </p:txEl>
                                          </p:spTgt>
                                        </p:tgtEl>
                                        <p:attrNameLst>
                                          <p:attrName>style.visibility</p:attrName>
                                        </p:attrNameLst>
                                      </p:cBhvr>
                                      <p:to>
                                        <p:strVal val="visible"/>
                                      </p:to>
                                    </p:set>
                                    <p:anim calcmode="lin" valueType="num">
                                      <p:cBhvr additive="base">
                                        <p:cTn id="45"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
                                            <p:txEl>
                                              <p:pRg st="11" end="11"/>
                                            </p:txEl>
                                          </p:spTgt>
                                        </p:tgtEl>
                                        <p:attrNameLst>
                                          <p:attrName>style.visibility</p:attrName>
                                        </p:attrNameLst>
                                      </p:cBhvr>
                                      <p:to>
                                        <p:strVal val="visible"/>
                                      </p:to>
                                    </p:set>
                                    <p:anim calcmode="lin" valueType="num">
                                      <p:cBhvr additive="base">
                                        <p:cTn id="49"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882130"/>
            <a:ext cx="19753634" cy="1446550"/>
          </a:xfrm>
          <a:prstGeom prst="rect">
            <a:avLst/>
          </a:prstGeom>
          <a:noFill/>
        </p:spPr>
        <p:txBody>
          <a:bodyPr wrap="square" rtlCol="0">
            <a:spAutoFit/>
          </a:bodyPr>
          <a:lstStyle/>
          <a:p>
            <a:pPr algn="ctr"/>
            <a:r>
              <a:rPr lang="de-DE" sz="8800" b="1" dirty="0" smtClean="0">
                <a:solidFill>
                  <a:srgbClr val="800000"/>
                </a:solidFill>
              </a:rPr>
              <a:t>Projekt „Informationskompetenz“</a:t>
            </a:r>
            <a:endParaRPr lang="de-DE" sz="8800" b="1" dirty="0">
              <a:solidFill>
                <a:srgbClr val="800000"/>
              </a:solidFill>
            </a:endParaRPr>
          </a:p>
        </p:txBody>
      </p:sp>
      <p:sp>
        <p:nvSpPr>
          <p:cNvPr id="8" name="Textfeld 7"/>
          <p:cNvSpPr txBox="1"/>
          <p:nvPr/>
        </p:nvSpPr>
        <p:spPr>
          <a:xfrm>
            <a:off x="671514" y="2682330"/>
            <a:ext cx="20378264" cy="9710351"/>
          </a:xfrm>
          <a:prstGeom prst="rect">
            <a:avLst/>
          </a:prstGeom>
          <a:noFill/>
        </p:spPr>
        <p:txBody>
          <a:bodyPr wrap="square" rtlCol="0">
            <a:spAutoFit/>
          </a:bodyPr>
          <a:lstStyle/>
          <a:p>
            <a:r>
              <a:rPr lang="de-DE" sz="5400" b="1" dirty="0" smtClean="0"/>
              <a:t>5. Schritt: Informationsethik und –recht*</a:t>
            </a:r>
          </a:p>
          <a:p>
            <a:endParaRPr lang="de-DE" sz="5400" b="1" dirty="0" smtClean="0"/>
          </a:p>
          <a:p>
            <a:pPr marL="742950" indent="-742950">
              <a:buAutoNum type="alphaLcParenR"/>
            </a:pPr>
            <a:r>
              <a:rPr lang="de-DE" sz="5400" b="1" dirty="0" smtClean="0"/>
              <a:t>Verstehen</a:t>
            </a:r>
          </a:p>
          <a:p>
            <a:pPr marL="742950" indent="-742950">
              <a:buAutoNum type="alphaLcParenR"/>
            </a:pPr>
            <a:r>
              <a:rPr lang="de-DE" sz="5400" b="1" dirty="0" smtClean="0"/>
              <a:t>Anwenden</a:t>
            </a:r>
          </a:p>
          <a:p>
            <a:pPr marL="742950" indent="-742950">
              <a:buAutoNum type="alphaLcParenR"/>
            </a:pPr>
            <a:r>
              <a:rPr lang="de-DE" sz="5400" b="1" dirty="0" smtClean="0"/>
              <a:t>Kommunizieren</a:t>
            </a:r>
          </a:p>
          <a:p>
            <a:pPr marL="742950" indent="-742950">
              <a:buAutoNum type="alphaLcParenR"/>
            </a:pPr>
            <a:endParaRPr lang="de-DE" sz="4800" b="1" dirty="0" smtClean="0"/>
          </a:p>
          <a:p>
            <a:pPr marL="742950" indent="-742950">
              <a:buAutoNum type="alphaLcParenR"/>
            </a:pPr>
            <a:endParaRPr lang="de-DE" sz="4800" b="1" dirty="0" smtClean="0"/>
          </a:p>
          <a:p>
            <a:pPr marL="742950" indent="-742950">
              <a:buAutoNum type="alphaLcParenR"/>
            </a:pPr>
            <a:endParaRPr lang="de-DE" sz="4800" b="1" dirty="0" smtClean="0"/>
          </a:p>
          <a:p>
            <a:pPr marL="742950" indent="-742950">
              <a:buAutoNum type="alphaLcParenR"/>
            </a:pPr>
            <a:endParaRPr lang="de-DE" sz="4800" b="1" dirty="0"/>
          </a:p>
          <a:p>
            <a:pPr marL="742950" indent="-742950"/>
            <a:r>
              <a:rPr lang="de-DE" sz="4000" dirty="0" smtClean="0"/>
              <a:t>*Vgl.: </a:t>
            </a:r>
            <a:r>
              <a:rPr lang="en-US" sz="4000" dirty="0" smtClean="0"/>
              <a:t>American Library Association/Association of College &amp; </a:t>
            </a:r>
            <a:r>
              <a:rPr lang="en-US" sz="4000" dirty="0" err="1" smtClean="0"/>
              <a:t>Reasearch</a:t>
            </a:r>
            <a:r>
              <a:rPr lang="en-US" sz="4000" dirty="0" smtClean="0"/>
              <a:t> Libraries: Information literacy resources ; standard five, 2013. </a:t>
            </a:r>
            <a:r>
              <a:rPr lang="de-DE" sz="4000" dirty="0" smtClean="0"/>
              <a:t>URL:  http://www.ala.org/acrl/issues/infolit/standards/stnd5</a:t>
            </a:r>
            <a:endParaRPr lang="de-DE" sz="4000" dirty="0"/>
          </a:p>
          <a:p>
            <a:endParaRPr lang="de-DE" dirty="0"/>
          </a:p>
        </p:txBody>
      </p:sp>
    </p:spTree>
    <p:extLst>
      <p:ext uri="{BB962C8B-B14F-4D97-AF65-F5344CB8AC3E}">
        <p14:creationId xmlns:p14="http://schemas.microsoft.com/office/powerpoint/2010/main" xmlns="" val="2591343797"/>
      </p:ext>
    </p:extLst>
  </p:cSld>
  <p:clrMapOvr>
    <a:masterClrMapping/>
  </p:clrMapOvr>
  <p:transition spd="med" advClick="0"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 calcmode="lin" valueType="num">
                                      <p:cBhvr additive="base">
                                        <p:cTn id="1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9" end="9"/>
                                            </p:txEl>
                                          </p:spTgt>
                                        </p:tgtEl>
                                        <p:attrNameLst>
                                          <p:attrName>style.visibility</p:attrName>
                                        </p:attrNameLst>
                                      </p:cBhvr>
                                      <p:to>
                                        <p:strVal val="visible"/>
                                      </p:to>
                                    </p:set>
                                    <p:anim calcmode="lin" valueType="num">
                                      <p:cBhvr additive="base">
                                        <p:cTn id="23"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24385588" cy="13716893"/>
          </a:xfrm>
          <a:prstGeom prst="rect">
            <a:avLst/>
          </a:prstGeom>
        </p:spPr>
      </p:pic>
      <p:sp>
        <p:nvSpPr>
          <p:cNvPr id="5" name="Textfeld 4"/>
          <p:cNvSpPr txBox="1"/>
          <p:nvPr/>
        </p:nvSpPr>
        <p:spPr>
          <a:xfrm>
            <a:off x="0" y="522090"/>
            <a:ext cx="19969658" cy="1446550"/>
          </a:xfrm>
          <a:prstGeom prst="rect">
            <a:avLst/>
          </a:prstGeom>
          <a:noFill/>
        </p:spPr>
        <p:txBody>
          <a:bodyPr wrap="square" rtlCol="0">
            <a:spAutoFit/>
          </a:bodyPr>
          <a:lstStyle/>
          <a:p>
            <a:pPr algn="ctr"/>
            <a:r>
              <a:rPr lang="de-DE" sz="8800" b="1" dirty="0" smtClean="0">
                <a:solidFill>
                  <a:srgbClr val="800000"/>
                </a:solidFill>
              </a:rPr>
              <a:t>Projekt „</a:t>
            </a:r>
            <a:r>
              <a:rPr lang="de-DE" sz="8800" b="1" dirty="0" err="1" smtClean="0">
                <a:solidFill>
                  <a:srgbClr val="800000"/>
                </a:solidFill>
              </a:rPr>
              <a:t>Plagiarismus</a:t>
            </a:r>
            <a:r>
              <a:rPr lang="de-DE" sz="8800" b="1" dirty="0" smtClean="0">
                <a:solidFill>
                  <a:srgbClr val="800000"/>
                </a:solidFill>
              </a:rPr>
              <a:t>“</a:t>
            </a:r>
            <a:endParaRPr lang="de-DE" sz="8800" b="1" dirty="0">
              <a:solidFill>
                <a:srgbClr val="800000"/>
              </a:solidFill>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00106" y="2339818"/>
            <a:ext cx="9968855" cy="107228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37516345"/>
      </p:ext>
    </p:extLst>
  </p:cSld>
  <p:clrMapOvr>
    <a:masterClrMapping/>
  </p:clrMapOvr>
  <p:transition spd="med" advClick="0" advTm="1000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522090"/>
            <a:ext cx="20041666" cy="2800767"/>
          </a:xfrm>
          <a:prstGeom prst="rect">
            <a:avLst/>
          </a:prstGeom>
          <a:noFill/>
        </p:spPr>
        <p:txBody>
          <a:bodyPr wrap="square" rtlCol="0">
            <a:spAutoFit/>
          </a:bodyPr>
          <a:lstStyle/>
          <a:p>
            <a:pPr algn="ctr"/>
            <a:r>
              <a:rPr lang="de-DE" sz="8800" b="1" dirty="0" smtClean="0">
                <a:solidFill>
                  <a:srgbClr val="800000"/>
                </a:solidFill>
              </a:rPr>
              <a:t>Projekt: Kriterien zur Bewertung von Internetseiten</a:t>
            </a:r>
            <a:endParaRPr lang="de-DE" sz="8800" b="1" dirty="0">
              <a:solidFill>
                <a:srgbClr val="800000"/>
              </a:solidFill>
            </a:endParaRPr>
          </a:p>
        </p:txBody>
      </p:sp>
      <p:pic>
        <p:nvPicPr>
          <p:cNvPr id="4" name="Grafik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177027" y="3426547"/>
            <a:ext cx="10904199" cy="9624936"/>
          </a:xfrm>
          <a:prstGeom prst="rect">
            <a:avLst/>
          </a:prstGeom>
        </p:spPr>
      </p:pic>
    </p:spTree>
    <p:extLst>
      <p:ext uri="{BB962C8B-B14F-4D97-AF65-F5344CB8AC3E}">
        <p14:creationId xmlns:p14="http://schemas.microsoft.com/office/powerpoint/2010/main" xmlns="" val="658745833"/>
      </p:ext>
    </p:extLst>
  </p:cSld>
  <p:clrMapOvr>
    <a:masterClrMapping/>
  </p:clrMapOvr>
  <p:transition spd="med" advClick="0" advTm="10000">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2243"/>
            <a:ext cx="24385588" cy="13716893"/>
          </a:xfrm>
          <a:prstGeom prst="rect">
            <a:avLst/>
          </a:prstGeom>
        </p:spPr>
      </p:pic>
      <p:sp>
        <p:nvSpPr>
          <p:cNvPr id="5" name="Textfeld 4"/>
          <p:cNvSpPr txBox="1"/>
          <p:nvPr/>
        </p:nvSpPr>
        <p:spPr>
          <a:xfrm>
            <a:off x="0" y="450082"/>
            <a:ext cx="19897650" cy="1446550"/>
          </a:xfrm>
          <a:prstGeom prst="rect">
            <a:avLst/>
          </a:prstGeom>
          <a:noFill/>
        </p:spPr>
        <p:txBody>
          <a:bodyPr wrap="square" rtlCol="0">
            <a:spAutoFit/>
          </a:bodyPr>
          <a:lstStyle/>
          <a:p>
            <a:pPr algn="ctr"/>
            <a:r>
              <a:rPr lang="de-DE" sz="8800" b="1" dirty="0" smtClean="0">
                <a:solidFill>
                  <a:srgbClr val="800000"/>
                </a:solidFill>
              </a:rPr>
              <a:t>Arbeitsblatt „Richtiges Zitieren“</a:t>
            </a:r>
            <a:endParaRPr lang="de-DE" sz="8800" b="1" dirty="0">
              <a:solidFill>
                <a:srgbClr val="800000"/>
              </a:solidFill>
            </a:endParaRPr>
          </a:p>
        </p:txBody>
      </p:sp>
      <p:pic>
        <p:nvPicPr>
          <p:cNvPr id="1026" name="Picture 2"/>
          <p:cNvPicPr>
            <a:picLocks noChangeAspect="1" noChangeArrowheads="1"/>
          </p:cNvPicPr>
          <p:nvPr/>
        </p:nvPicPr>
        <p:blipFill>
          <a:blip r:embed="rId4" cstate="print"/>
          <a:srcRect/>
          <a:stretch>
            <a:fillRect/>
          </a:stretch>
        </p:blipFill>
        <p:spPr bwMode="auto">
          <a:xfrm>
            <a:off x="7080226" y="2394298"/>
            <a:ext cx="7488831" cy="10441160"/>
          </a:xfrm>
          <a:prstGeom prst="rect">
            <a:avLst/>
          </a:prstGeom>
          <a:noFill/>
          <a:ln w="9525">
            <a:noFill/>
            <a:miter lim="800000"/>
            <a:headEnd/>
            <a:tailEnd/>
          </a:ln>
        </p:spPr>
      </p:pic>
    </p:spTree>
    <p:extLst>
      <p:ext uri="{BB962C8B-B14F-4D97-AF65-F5344CB8AC3E}">
        <p14:creationId xmlns:p14="http://schemas.microsoft.com/office/powerpoint/2010/main" xmlns="" val="658745833"/>
      </p:ext>
    </p:extLst>
  </p:cSld>
  <p:clrMapOvr>
    <a:masterClrMapping/>
  </p:clrMapOvr>
  <p:transition spd="med" advClick="0" advTm="10000">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1|6.2"/>
</p:tagLst>
</file>

<file path=ppt/tags/tag2.xml><?xml version="1.0" encoding="utf-8"?>
<p:tagLst xmlns:a="http://schemas.openxmlformats.org/drawingml/2006/main" xmlns:r="http://schemas.openxmlformats.org/officeDocument/2006/relationships" xmlns:p="http://schemas.openxmlformats.org/presentationml/2006/main">
  <p:tag name="TIMING" val="|5.1|5.2"/>
</p:tagLst>
</file>

<file path=ppt/tags/tag3.xml><?xml version="1.0" encoding="utf-8"?>
<p:tagLst xmlns:a="http://schemas.openxmlformats.org/drawingml/2006/main" xmlns:r="http://schemas.openxmlformats.org/officeDocument/2006/relationships" xmlns:p="http://schemas.openxmlformats.org/presentationml/2006/main">
  <p:tag name="TIMING" val="|5.8|4.1|4.9"/>
</p:tagLst>
</file>

<file path=ppt/tags/tag4.xml><?xml version="1.0" encoding="utf-8"?>
<p:tagLst xmlns:a="http://schemas.openxmlformats.org/drawingml/2006/main" xmlns:r="http://schemas.openxmlformats.org/officeDocument/2006/relationships" xmlns:p="http://schemas.openxmlformats.org/presentationml/2006/main">
  <p:tag name="TIMING" val="|5.2|4.7|5"/>
</p:tagLst>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734</Words>
  <Application>Microsoft Office PowerPoint</Application>
  <PresentationFormat>Benutzerdefiniert</PresentationFormat>
  <Paragraphs>180</Paragraphs>
  <Slides>30</Slides>
  <Notes>30</Notes>
  <HiddenSlides>0</HiddenSlides>
  <MMClips>0</MMClips>
  <ScaleCrop>false</ScaleCrop>
  <HeadingPairs>
    <vt:vector size="4" baseType="variant">
      <vt:variant>
        <vt:lpstr>Design</vt:lpstr>
      </vt:variant>
      <vt:variant>
        <vt:i4>1</vt:i4>
      </vt:variant>
      <vt:variant>
        <vt:lpstr>Folientitel</vt:lpstr>
      </vt:variant>
      <vt:variant>
        <vt:i4>30</vt:i4>
      </vt:variant>
    </vt:vector>
  </HeadingPairs>
  <TitlesOfParts>
    <vt:vector size="31" baseType="lpstr">
      <vt:lpstr>Larissa</vt:lpstr>
      <vt:lpstr>Folie 1</vt:lpstr>
      <vt:lpstr>Folie 2</vt:lpstr>
      <vt:lpstr>Europäische Schulen</vt:lpstr>
      <vt:lpstr>Folie 4</vt:lpstr>
      <vt:lpstr>Konsequenzen I</vt:lpstr>
      <vt:lpstr>Konsequenzen II</vt:lpstr>
      <vt:lpstr>Schulbibliotheken unterstützen die pädagogische Arbeit der Schule PRO-AKTIV</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lpstr>Folie 22</vt:lpstr>
      <vt:lpstr>Folie 23</vt:lpstr>
      <vt:lpstr>Folie 24</vt:lpstr>
      <vt:lpstr>Folie 25</vt:lpstr>
      <vt:lpstr>Folie 26</vt:lpstr>
      <vt:lpstr>Folie 27</vt:lpstr>
      <vt:lpstr>Folie 28</vt:lpstr>
      <vt:lpstr>Folie 29</vt:lpstr>
      <vt:lpstr>Folie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2013-06-10T19:16:47Z</dcterms:created>
  <dcterms:modified xsi:type="dcterms:W3CDTF">2013-06-10T19:17:01Z</dcterms:modified>
  <cp:contentStatus>Endgültig</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